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36"/>
  </p:notesMasterIdLst>
  <p:handoutMasterIdLst>
    <p:handoutMasterId r:id="rId37"/>
  </p:handoutMasterIdLst>
  <p:sldIdLst>
    <p:sldId id="256" r:id="rId2"/>
    <p:sldId id="580" r:id="rId3"/>
    <p:sldId id="589" r:id="rId4"/>
    <p:sldId id="326" r:id="rId5"/>
    <p:sldId id="625" r:id="rId6"/>
    <p:sldId id="569" r:id="rId7"/>
    <p:sldId id="590" r:id="rId8"/>
    <p:sldId id="626" r:id="rId9"/>
    <p:sldId id="595" r:id="rId10"/>
    <p:sldId id="384" r:id="rId11"/>
    <p:sldId id="629" r:id="rId12"/>
    <p:sldId id="329" r:id="rId13"/>
    <p:sldId id="583" r:id="rId14"/>
    <p:sldId id="630" r:id="rId15"/>
    <p:sldId id="575" r:id="rId16"/>
    <p:sldId id="560" r:id="rId17"/>
    <p:sldId id="393" r:id="rId18"/>
    <p:sldId id="563" r:id="rId19"/>
    <p:sldId id="288" r:id="rId20"/>
    <p:sldId id="369" r:id="rId21"/>
    <p:sldId id="562" r:id="rId22"/>
    <p:sldId id="615" r:id="rId23"/>
    <p:sldId id="627" r:id="rId24"/>
    <p:sldId id="375" r:id="rId25"/>
    <p:sldId id="267" r:id="rId26"/>
    <p:sldId id="620" r:id="rId27"/>
    <p:sldId id="306" r:id="rId28"/>
    <p:sldId id="622" r:id="rId29"/>
    <p:sldId id="368" r:id="rId30"/>
    <p:sldId id="260" r:id="rId31"/>
    <p:sldId id="264" r:id="rId32"/>
    <p:sldId id="591" r:id="rId33"/>
    <p:sldId id="628" r:id="rId34"/>
    <p:sldId id="315" r:id="rId35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450C4-EF88-4D65-AFF2-39FCB2A9F54B}" type="datetimeFigureOut">
              <a:rPr lang="zh-HK" altLang="en-US" smtClean="0"/>
              <a:t>28/7/2026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33D8F-D20D-4CC0-9EAA-15422DAF2CB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44292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4183-C2ED-49E6-879D-42BE7285B7C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B59AD-FF91-4376-A942-AF102F992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09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在基督教圈子，事奉一点也不是童話故事般的幸福；況且人事也特別繁雜。但神的心意和带领遠遠超乎我的谋算。</a:t>
            </a:r>
            <a:endParaRPr lang="en-US" altLang="zh-TW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F9FA-3726-4121-ABB5-D5FCFA2247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1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dirty="0">
                <a:solidFill>
                  <a:srgbClr val="212529"/>
                </a:solidFill>
                <a:effectLst/>
                <a:latin typeface="cwTeXMing"/>
              </a:rPr>
              <a:t>這段經文是在耶穌被接升天前，跟門徒的最後一段對話，意義重大，當中的重點正是述說門徒的使命。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75F9FA-3726-4121-ABB5-D5FCFA2247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7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jVNNKnmOCo&amp;t=87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1.jpe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emf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45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2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7" y="1876658"/>
            <a:ext cx="9068586" cy="2590800"/>
          </a:xfrm>
        </p:spPr>
        <p:txBody>
          <a:bodyPr/>
          <a:lstStyle/>
          <a:p>
            <a:r>
              <a:rPr lang="zh-HK" altLang="en-US" sz="60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深區聯合夏令營</a:t>
            </a:r>
            <a:br>
              <a:rPr lang="en-US" altLang="zh-HK" sz="60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en-US" sz="6000" dirty="0" err="1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宣教見證分享</a:t>
            </a:r>
            <a:endParaRPr lang="en-US" sz="6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260" y="4356942"/>
            <a:ext cx="7846060" cy="824658"/>
          </a:xfrm>
        </p:spPr>
        <p:txBody>
          <a:bodyPr>
            <a:noAutofit/>
          </a:bodyPr>
          <a:lstStyle/>
          <a:p>
            <a:r>
              <a:rPr lang="en-US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2026</a:t>
            </a:r>
            <a:r>
              <a:rPr lang="ja-JP" altLang="en-US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年</a:t>
            </a:r>
            <a:r>
              <a:rPr lang="en-US" altLang="ja-JP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7</a:t>
            </a:r>
            <a:r>
              <a:rPr lang="ja-JP" altLang="en-US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月</a:t>
            </a:r>
            <a:r>
              <a:rPr lang="en-US" altLang="ja-JP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28</a:t>
            </a:r>
            <a:r>
              <a:rPr lang="ja-JP" altLang="en-US" sz="48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日</a:t>
            </a:r>
            <a:endParaRPr lang="en-US" sz="48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0554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E4203-792A-2C39-4005-E84CD2E02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940" y="1479324"/>
            <a:ext cx="10679657" cy="3499076"/>
          </a:xfrm>
        </p:spPr>
        <p:txBody>
          <a:bodyPr>
            <a:normAutofit/>
          </a:bodyPr>
          <a:lstStyle/>
          <a:p>
            <a:r>
              <a:rPr lang="zh-TW" altLang="en-US" sz="4000" b="0" i="0" dirty="0"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耶穌進前來，對他們說：「天上地下所有的權柄都賜給我了</a:t>
            </a:r>
            <a:r>
              <a:rPr lang="zh-TW" altLang="en-US" sz="4000" b="0" i="0" dirty="0">
                <a:solidFill>
                  <a:schemeClr val="tx1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。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所以，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你們要去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，使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萬民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作我的門徒，奉父、子、聖靈的名給他們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施洗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，凡我所</a:t>
            </a:r>
            <a:r>
              <a:rPr lang="zh-TW" altLang="en-US" sz="4000" b="1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吩咐你們的，都教導他們遵守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。看哪，我天天與你們同在，直到世代的終結。」</a:t>
            </a:r>
            <a:br>
              <a:rPr lang="en-US" altLang="zh-TW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</a:br>
            <a:r>
              <a:rPr lang="en-US" altLang="zh-TW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(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太</a:t>
            </a:r>
            <a:r>
              <a:rPr lang="en-US" altLang="zh-TW" sz="4000" dirty="0">
                <a:solidFill>
                  <a:srgbClr val="00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28:18-20)</a:t>
            </a:r>
            <a:endParaRPr lang="en-US" sz="40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B6A252-E625-155C-4724-1C8A9A8293D4}"/>
              </a:ext>
            </a:extLst>
          </p:cNvPr>
          <p:cNvSpPr txBox="1">
            <a:spLocks/>
          </p:cNvSpPr>
          <p:nvPr/>
        </p:nvSpPr>
        <p:spPr>
          <a:xfrm>
            <a:off x="4524293" y="4928564"/>
            <a:ext cx="7297906" cy="1640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Wingdings" panose="05000000000000000000" pitchFamily="2" charset="2"/>
              <a:buChar char="à"/>
            </a:pPr>
            <a:r>
              <a:rPr lang="zh-TW" altLang="en-US" b="1" dirty="0">
                <a:solidFill>
                  <a:srgbClr val="7030A0"/>
                </a:solidFill>
              </a:rPr>
              <a:t>参加宣教探訪</a:t>
            </a:r>
            <a:endParaRPr lang="en-US" altLang="zh-TW" b="1" dirty="0">
              <a:solidFill>
                <a:srgbClr val="7030A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zh-TW" altLang="en-US" b="1" dirty="0">
                <a:solidFill>
                  <a:srgbClr val="7030A0"/>
                </a:solidFill>
              </a:rPr>
              <a:t>教會的事奉</a:t>
            </a:r>
            <a:r>
              <a:rPr lang="en-US" altLang="zh-TW" b="1" dirty="0">
                <a:solidFill>
                  <a:srgbClr val="7030A0"/>
                </a:solidFill>
              </a:rPr>
              <a:t>:</a:t>
            </a:r>
            <a:r>
              <a:rPr lang="zh-TW" altLang="en-US" b="1" dirty="0">
                <a:solidFill>
                  <a:srgbClr val="7030A0"/>
                </a:solidFill>
              </a:rPr>
              <a:t>傳道部、團契</a:t>
            </a:r>
            <a:endParaRPr lang="en-US" altLang="zh-TW" b="1" dirty="0">
              <a:solidFill>
                <a:srgbClr val="7030A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82A92E-E0A2-0D0E-CCDE-181EB709F2B4}"/>
              </a:ext>
            </a:extLst>
          </p:cNvPr>
          <p:cNvSpPr txBox="1">
            <a:spLocks/>
          </p:cNvSpPr>
          <p:nvPr/>
        </p:nvSpPr>
        <p:spPr>
          <a:xfrm>
            <a:off x="973940" y="288896"/>
            <a:ext cx="10133163" cy="8899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z="60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完成大使命</a:t>
            </a:r>
            <a:endParaRPr lang="zh-TW" altLang="en-US" sz="6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786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DEFE-374E-08E9-5405-0B48C526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78" y="531276"/>
            <a:ext cx="10058400" cy="804543"/>
          </a:xfrm>
        </p:spPr>
        <p:txBody>
          <a:bodyPr/>
          <a:lstStyle/>
          <a:p>
            <a:r>
              <a:rPr lang="en-US" dirty="0" err="1">
                <a:latin typeface="+mn-ea"/>
              </a:rPr>
              <a:t>事奉的</a:t>
            </a:r>
            <a:r>
              <a:rPr lang="zh-TW" altLang="en-US" dirty="0">
                <a:latin typeface="+mn-ea"/>
              </a:rPr>
              <a:t>重要</a:t>
            </a:r>
            <a:endParaRPr lang="en-US" dirty="0">
              <a:latin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FDE5C-A982-0605-DA0D-B09D1FD65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78" y="1307989"/>
            <a:ext cx="10247906" cy="42420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err="1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事奉的教導</a:t>
            </a:r>
            <a:endParaRPr lang="en-US" sz="28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r>
              <a:rPr 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羅12：1-2「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所以弟兄們、我以　神的慈悲勸你們、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將身體獻上、當作活祭、是聖潔的、是　神所喜悅的，你們如此事奉、乃是理所當然的。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不要效法這個世界，只要心意更新而變化、叫你們察驗何為　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神的善良、純全可喜悅的旨意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。</a:t>
            </a:r>
            <a:r>
              <a:rPr 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」</a:t>
            </a:r>
          </a:p>
          <a:p>
            <a:pPr marL="0" indent="0">
              <a:buNone/>
            </a:pP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敬重帶領的牧者</a:t>
            </a:r>
            <a:endParaRPr lang="en-US" altLang="zh-TW" sz="28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r>
              <a:rPr lang="en-US" altLang="zh-TW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帖前5：12 -13「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弟兄們、我們勸你們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敬重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那在你們中間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勞苦的人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、就是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在主裏面治理你們、勸戒你們的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。又因他們所作的工、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用愛心格外尊重他們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，你們也要</a:t>
            </a:r>
            <a:r>
              <a:rPr lang="zh-TW" altLang="en-US" sz="2800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彼此和睦</a:t>
            </a:r>
            <a:r>
              <a:rPr lang="zh-TW" alt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。」</a:t>
            </a:r>
            <a:endParaRPr lang="en-US" altLang="zh-TW" sz="28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r>
              <a:rPr lang="en-US" sz="2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  <a:sym typeface="Wingdings" panose="05000000000000000000" pitchFamily="2" charset="2"/>
              </a:rPr>
              <a:t></a:t>
            </a:r>
            <a:r>
              <a:rPr lang="en-US" sz="2800" b="1" dirty="0" err="1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  <a:sym typeface="Wingdings" panose="05000000000000000000" pitchFamily="2" charset="2"/>
              </a:rPr>
              <a:t>讀三福、成長八課、新朋友查經課程</a:t>
            </a:r>
            <a:endParaRPr lang="en-US" sz="2800" b="1" dirty="0">
              <a:solidFill>
                <a:srgbClr val="FF0000"/>
              </a:solidFill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38339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47E0A-AA81-26AA-C953-2ACEED931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15" y="156541"/>
            <a:ext cx="11493608" cy="925196"/>
          </a:xfrm>
        </p:spPr>
        <p:txBody>
          <a:bodyPr>
            <a:normAutofit/>
          </a:bodyPr>
          <a:lstStyle/>
          <a:p>
            <a:r>
              <a:rPr lang="en-US" altLang="zh-TW" b="1" dirty="0">
                <a:solidFill>
                  <a:srgbClr val="333333"/>
                </a:solidFill>
                <a:latin typeface="Tahoma" panose="020B0604030504040204" pitchFamily="34" charset="0"/>
              </a:rPr>
              <a:t>2015</a:t>
            </a:r>
            <a:r>
              <a:rPr lang="zh-TW" altLang="en-US" b="1" dirty="0">
                <a:solidFill>
                  <a:srgbClr val="333333"/>
                </a:solidFill>
                <a:latin typeface="Tahoma" panose="020B0604030504040204" pitchFamily="34" charset="0"/>
              </a:rPr>
              <a:t>年讀神學的呼召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BE5EB3-F53B-046B-F05E-8D7D6E24B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905" y="1081737"/>
            <a:ext cx="8817428" cy="540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13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E33A0-9797-4F16-33A0-065A330B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25" y="1609878"/>
            <a:ext cx="11012947" cy="3463054"/>
          </a:xfrm>
        </p:spPr>
        <p:txBody>
          <a:bodyPr>
            <a:normAutofit/>
          </a:bodyPr>
          <a:lstStyle/>
          <a:p>
            <a:pPr algn="ctr"/>
            <a:r>
              <a:rPr lang="zh-HK" altLang="en-US" b="1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讀聖經 </a:t>
            </a:r>
            <a:r>
              <a:rPr lang="en-US" altLang="zh-HK" b="1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sym typeface="Wingdings" panose="05000000000000000000" pitchFamily="2" charset="2"/>
              </a:rPr>
              <a:t></a:t>
            </a:r>
            <a:r>
              <a:rPr lang="zh-TW" altLang="en-US" b="1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  <a:sym typeface="Wingdings" panose="05000000000000000000" pitchFamily="2" charset="2"/>
              </a:rPr>
              <a:t>認識神</a:t>
            </a:r>
            <a:r>
              <a:rPr lang="en-US" altLang="zh-TW" b="1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altLang="zh-TW" b="1" dirty="0" err="1">
                <a:solidFill>
                  <a:srgbClr val="FF0000"/>
                </a:solidFill>
                <a:sym typeface="Wingdings" panose="05000000000000000000" pitchFamily="2" charset="2"/>
              </a:rPr>
              <a:t>事奉神</a:t>
            </a:r>
            <a:br>
              <a:rPr lang="en-US" altLang="zh-TW" dirty="0">
                <a:sym typeface="Wingdings" panose="05000000000000000000" pitchFamily="2" charset="2"/>
              </a:rPr>
            </a:br>
            <a:r>
              <a:rPr lang="zh-HK" altLang="en-US" dirty="0"/>
              <a:t>腓</a:t>
            </a:r>
            <a:r>
              <a:rPr lang="en-US" altLang="zh-HK" dirty="0"/>
              <a:t>4：</a:t>
            </a:r>
            <a:r>
              <a:rPr lang="en-US" dirty="0"/>
              <a:t>19 </a:t>
            </a:r>
            <a:r>
              <a:rPr lang="zh-HK" altLang="en-US" dirty="0"/>
              <a:t>「我的神必照他榮耀的豐富，在基督耶穌裡使你們一切所需用的都充足」。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F509DA-0C2A-18C8-6240-3FB9E4F4229A}"/>
              </a:ext>
            </a:extLst>
          </p:cNvPr>
          <p:cNvSpPr txBox="1"/>
          <p:nvPr/>
        </p:nvSpPr>
        <p:spPr>
          <a:xfrm>
            <a:off x="532347" y="491038"/>
            <a:ext cx="10936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5400" b="1" dirty="0">
                <a:solidFill>
                  <a:srgbClr val="333333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2017</a:t>
            </a:r>
            <a:r>
              <a:rPr lang="zh-TW" altLang="en-US" sz="5400" b="1" dirty="0">
                <a:solidFill>
                  <a:srgbClr val="333333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年全時間事奉神的呼召</a:t>
            </a:r>
            <a:endParaRPr lang="en-US" altLang="zh-TW" sz="5400" b="0" i="0" dirty="0">
              <a:solidFill>
                <a:srgbClr val="333333"/>
              </a:solidFill>
              <a:effectLst/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9616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055F2-EB2F-AE46-CC73-4B92102AE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2DB40-F59A-332E-D2D9-DA4A55FD3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95" y="1647556"/>
            <a:ext cx="11012947" cy="2079527"/>
          </a:xfrm>
        </p:spPr>
        <p:txBody>
          <a:bodyPr>
            <a:normAutofit/>
          </a:bodyPr>
          <a:lstStyle/>
          <a:p>
            <a:pPr algn="ctr"/>
            <a:r>
              <a:rPr lang="zh-HK" altLang="en-US" sz="72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神沒有開路。</a:t>
            </a:r>
            <a:br>
              <a:rPr lang="en-US" altLang="zh-HK" sz="72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en-US" altLang="zh-HK" sz="72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但</a:t>
            </a:r>
            <a:r>
              <a:rPr lang="zh-HK" altLang="en-US" sz="72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成為教會執事！</a:t>
            </a:r>
            <a:endParaRPr lang="en-US" sz="72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4E6C4-D178-6016-13CC-6F1DECAF0701}"/>
              </a:ext>
            </a:extLst>
          </p:cNvPr>
          <p:cNvSpPr txBox="1"/>
          <p:nvPr/>
        </p:nvSpPr>
        <p:spPr>
          <a:xfrm>
            <a:off x="532347" y="491038"/>
            <a:ext cx="109364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400" b="1" dirty="0">
                <a:solidFill>
                  <a:srgbClr val="333333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教會全時間事奉？</a:t>
            </a:r>
            <a:endParaRPr lang="en-US" altLang="zh-TW" sz="5400" b="0" i="0" dirty="0">
              <a:solidFill>
                <a:srgbClr val="333333"/>
              </a:solidFill>
              <a:effectLst/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1675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52" y="1430913"/>
            <a:ext cx="3574472" cy="4430683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BCFDF38-7294-7AC8-9195-1E59E33B8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038" y="1741270"/>
            <a:ext cx="7863448" cy="325337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447ABEE-D075-9F83-0761-74D9A9482B80}"/>
              </a:ext>
            </a:extLst>
          </p:cNvPr>
          <p:cNvSpPr txBox="1">
            <a:spLocks/>
          </p:cNvSpPr>
          <p:nvPr/>
        </p:nvSpPr>
        <p:spPr>
          <a:xfrm>
            <a:off x="458953" y="364647"/>
            <a:ext cx="10058400" cy="926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altLang="zh-TW" sz="6000" b="1" dirty="0">
                <a:solidFill>
                  <a:srgbClr val="333333"/>
                </a:solidFill>
                <a:latin typeface="+mj-ea"/>
                <a:ea typeface="+mj-ea"/>
              </a:rPr>
              <a:t>2019</a:t>
            </a:r>
            <a:r>
              <a:rPr lang="zh-TW" altLang="en-US" sz="6000" b="1" dirty="0">
                <a:solidFill>
                  <a:srgbClr val="131313"/>
                </a:solidFill>
                <a:latin typeface="+mj-ea"/>
                <a:ea typeface="+mj-ea"/>
              </a:rPr>
              <a:t>年</a:t>
            </a:r>
            <a:r>
              <a:rPr lang="zh-TW" altLang="en-US" sz="6000" b="1" dirty="0">
                <a:solidFill>
                  <a:srgbClr val="333333"/>
                </a:solidFill>
                <a:latin typeface="Tahoma" panose="020B0604030504040204" pitchFamily="34" charset="0"/>
              </a:rPr>
              <a:t>中信差會事奉</a:t>
            </a:r>
            <a:endParaRPr lang="zh-TW" altLang="en-US" sz="6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13C2D-0659-4007-2DF2-0E0C5705A3A9}"/>
              </a:ext>
            </a:extLst>
          </p:cNvPr>
          <p:cNvSpPr txBox="1"/>
          <p:nvPr/>
        </p:nvSpPr>
        <p:spPr>
          <a:xfrm>
            <a:off x="3379305" y="5293024"/>
            <a:ext cx="86695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3600" dirty="0"/>
              <a:t>**祈禱、倚靠神**</a:t>
            </a:r>
            <a:endParaRPr lang="en-US" altLang="zh-TW" sz="3600" dirty="0"/>
          </a:p>
          <a:p>
            <a:pPr algn="ctr"/>
            <a:r>
              <a:rPr lang="zh-TW" altLang="en-US" sz="3600" dirty="0"/>
              <a:t>放下權利過簡樸生活、用謙卑的心去事奉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73889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830DCAE-7ADA-0675-185F-D7F522A25830}"/>
              </a:ext>
            </a:extLst>
          </p:cNvPr>
          <p:cNvSpPr txBox="1"/>
          <p:nvPr/>
        </p:nvSpPr>
        <p:spPr>
          <a:xfrm>
            <a:off x="859617" y="1351508"/>
            <a:ext cx="1030778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0" i="0" dirty="0">
                <a:solidFill>
                  <a:srgbClr val="2125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回想你過去五年、十年、二十年，有多少感恩的事，</a:t>
            </a:r>
            <a:endParaRPr lang="en-US" altLang="zh-TW" sz="4400" b="0" i="0" dirty="0">
              <a:solidFill>
                <a:srgbClr val="21252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0" i="0" dirty="0">
                <a:solidFill>
                  <a:srgbClr val="2125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神聽了你多少禱告，</a:t>
            </a:r>
            <a:endParaRPr lang="en-US" altLang="zh-TW" sz="4400" b="0" i="0" dirty="0">
              <a:solidFill>
                <a:srgbClr val="21252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0" i="0" dirty="0">
                <a:solidFill>
                  <a:srgbClr val="212529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神祝福你多少？</a:t>
            </a:r>
            <a:endParaRPr lang="en-US" altLang="zh-TW" sz="4400" b="0" i="0" dirty="0">
              <a:solidFill>
                <a:srgbClr val="212529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這些是神給你的一切，</a:t>
            </a:r>
            <a:endParaRPr lang="en-US" altLang="zh-TW" sz="4400" b="1" i="0" dirty="0"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i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你為神國兌現了多少？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092886A-EB3F-AB24-29D0-7C9DA0126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36" y="454425"/>
            <a:ext cx="11433345" cy="839586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b="1" dirty="0">
                <a:solidFill>
                  <a:srgbClr val="333333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宣教的呼召</a:t>
            </a:r>
            <a:r>
              <a:rPr lang="en-US" altLang="zh-TW" sz="6000" b="1" dirty="0">
                <a:solidFill>
                  <a:srgbClr val="333333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: </a:t>
            </a:r>
            <a:r>
              <a:rPr lang="en-US" altLang="zh-TW" sz="6000" b="1" i="0" dirty="0">
                <a:solidFill>
                  <a:srgbClr val="333333"/>
                </a:solidFill>
                <a:effectLst/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2022</a:t>
            </a:r>
            <a:r>
              <a:rPr lang="zh-TW" altLang="en-US" sz="6000" b="1" i="0" dirty="0">
                <a:solidFill>
                  <a:srgbClr val="333333"/>
                </a:solidFill>
                <a:effectLst/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年港九培靈會</a:t>
            </a:r>
            <a:endParaRPr lang="en-US" sz="6000" b="1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93031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13FCDE-59EB-B4D3-8A7B-D991FD9E4D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552" y="-20712"/>
            <a:ext cx="3100552" cy="690164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EF9D874-2ED6-E06D-1D60-F0E0F45EB020}"/>
              </a:ext>
            </a:extLst>
          </p:cNvPr>
          <p:cNvGrpSpPr/>
          <p:nvPr/>
        </p:nvGrpSpPr>
        <p:grpSpPr>
          <a:xfrm>
            <a:off x="7234179" y="469115"/>
            <a:ext cx="1311294" cy="4691464"/>
            <a:chOff x="4582511" y="469115"/>
            <a:chExt cx="1311294" cy="469146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BDAF0BF-F99E-80CE-E14A-E00CB8701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69504" y="2795939"/>
              <a:ext cx="524301" cy="530398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DCDACD3-43B3-A604-317F-463F35C3DC7E}"/>
                </a:ext>
              </a:extLst>
            </p:cNvPr>
            <p:cNvSpPr/>
            <p:nvPr/>
          </p:nvSpPr>
          <p:spPr>
            <a:xfrm>
              <a:off x="5140535" y="469115"/>
              <a:ext cx="491119" cy="49269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3A68234-5A07-EAC9-FA5B-72D572A1B04A}"/>
                </a:ext>
              </a:extLst>
            </p:cNvPr>
            <p:cNvSpPr/>
            <p:nvPr/>
          </p:nvSpPr>
          <p:spPr>
            <a:xfrm>
              <a:off x="4582511" y="961806"/>
              <a:ext cx="760220" cy="73561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BB153F3-2E88-B8A6-E47A-E881A73AF4FE}"/>
                </a:ext>
              </a:extLst>
            </p:cNvPr>
            <p:cNvSpPr/>
            <p:nvPr/>
          </p:nvSpPr>
          <p:spPr>
            <a:xfrm>
              <a:off x="4717061" y="4599680"/>
              <a:ext cx="625669" cy="56089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4A1FA48-471E-F802-FE08-AB7D2FB9F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2511" y="1775231"/>
              <a:ext cx="447384" cy="414881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AE31B44-2FB3-76BD-D13B-57B2A0E01456}"/>
              </a:ext>
            </a:extLst>
          </p:cNvPr>
          <p:cNvSpPr txBox="1"/>
          <p:nvPr/>
        </p:nvSpPr>
        <p:spPr>
          <a:xfrm>
            <a:off x="611545" y="229455"/>
            <a:ext cx="5484455" cy="6499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dirty="0"/>
              <a:t>2023/9</a:t>
            </a:r>
          </a:p>
          <a:p>
            <a:r>
              <a:rPr lang="zh-TW" altLang="en-US" sz="2800" dirty="0"/>
              <a:t>→清萊美賽 </a:t>
            </a:r>
            <a:r>
              <a:rPr lang="en-US" altLang="zh-TW" sz="2800" dirty="0"/>
              <a:t>(</a:t>
            </a:r>
            <a:r>
              <a:rPr lang="en-US" sz="2800" dirty="0"/>
              <a:t>Mae Sai)</a:t>
            </a:r>
            <a:endParaRPr lang="en-US" sz="2800" b="1" dirty="0"/>
          </a:p>
          <a:p>
            <a:r>
              <a:rPr lang="zh-TW" altLang="en-US" sz="2800" dirty="0"/>
              <a:t>→美索 </a:t>
            </a:r>
            <a:r>
              <a:rPr lang="en-US" altLang="zh-TW" sz="2800" dirty="0"/>
              <a:t>(</a:t>
            </a:r>
            <a:r>
              <a:rPr lang="en-US" sz="2800" dirty="0"/>
              <a:t>Mae Sot) </a:t>
            </a:r>
            <a:br>
              <a:rPr lang="en-US" sz="2800" dirty="0"/>
            </a:br>
            <a:r>
              <a:rPr lang="en-US" sz="2800" dirty="0"/>
              <a:t>→</a:t>
            </a:r>
            <a:r>
              <a:rPr lang="zh-TW" altLang="en-US" sz="2800" dirty="0"/>
              <a:t>清邁→ 香港</a:t>
            </a:r>
            <a:br>
              <a:rPr lang="zh-TW" altLang="en-US" sz="2800" dirty="0"/>
            </a:br>
            <a:endParaRPr lang="en-US" altLang="zh-TW" sz="2800" dirty="0"/>
          </a:p>
          <a:p>
            <a:r>
              <a:rPr lang="en-US" altLang="zh-TW" sz="2800" dirty="0"/>
              <a:t>2023/10-12</a:t>
            </a:r>
          </a:p>
          <a:p>
            <a:r>
              <a:rPr lang="en-US" altLang="zh-TW" sz="2800" dirty="0">
                <a:sym typeface="Wingdings" panose="05000000000000000000" pitchFamily="2" charset="2"/>
              </a:rPr>
              <a:t></a:t>
            </a:r>
            <a:r>
              <a:rPr lang="zh-TW" altLang="en-US" sz="2800" dirty="0"/>
              <a:t>泰南</a:t>
            </a:r>
            <a:r>
              <a:rPr lang="en-US" altLang="zh-TW" sz="2800" dirty="0">
                <a:sym typeface="Wingdings" panose="05000000000000000000" pitchFamily="2" charset="2"/>
              </a:rPr>
              <a:t>Surat Thani</a:t>
            </a:r>
            <a:br>
              <a:rPr lang="zh-TW" altLang="en-US" sz="2800" dirty="0"/>
            </a:br>
            <a:r>
              <a:rPr lang="zh-TW" altLang="en-US" sz="2800" dirty="0"/>
              <a:t>→清萊美賽 </a:t>
            </a:r>
            <a:r>
              <a:rPr lang="en-US" altLang="zh-TW" sz="2800" dirty="0"/>
              <a:t>(</a:t>
            </a:r>
            <a:r>
              <a:rPr lang="en-US" sz="2800" dirty="0"/>
              <a:t>Mae Sai)</a:t>
            </a:r>
          </a:p>
          <a:p>
            <a:r>
              <a:rPr lang="zh-TW" altLang="en-US" sz="2800" dirty="0"/>
              <a:t>→泰北的南邦府的村</a:t>
            </a:r>
            <a:r>
              <a:rPr lang="en-US" altLang="zh-TW" sz="2800" dirty="0" err="1"/>
              <a:t>MaeHou</a:t>
            </a:r>
            <a:r>
              <a:rPr lang="en-US" sz="2800" dirty="0"/>
              <a:t> </a:t>
            </a:r>
          </a:p>
          <a:p>
            <a:r>
              <a:rPr lang="en-US" sz="2800" dirty="0"/>
              <a:t>→</a:t>
            </a:r>
            <a:r>
              <a:rPr lang="zh-TW" altLang="en-US" sz="2800" dirty="0"/>
              <a:t>清邁→ 香港</a:t>
            </a:r>
            <a:endParaRPr lang="en-US" altLang="zh-TW" sz="2800" dirty="0"/>
          </a:p>
          <a:p>
            <a:endParaRPr lang="en-US" altLang="zh-TW" sz="2800" dirty="0"/>
          </a:p>
          <a:p>
            <a:r>
              <a:rPr lang="en-US" altLang="zh-TW" sz="2800" dirty="0"/>
              <a:t>2024/01-03</a:t>
            </a:r>
          </a:p>
          <a:p>
            <a:r>
              <a:rPr lang="zh-TW" altLang="en-US" sz="2800" dirty="0"/>
              <a:t>→清萊美賽 </a:t>
            </a:r>
            <a:r>
              <a:rPr lang="en-US" altLang="zh-TW" sz="2800" dirty="0"/>
              <a:t>(</a:t>
            </a:r>
            <a:r>
              <a:rPr lang="en-US" sz="2800" dirty="0"/>
              <a:t>Mae Sai)</a:t>
            </a:r>
          </a:p>
          <a:p>
            <a:r>
              <a:rPr lang="zh-TW" altLang="en-US" sz="2800" dirty="0"/>
              <a:t>→清邁 </a:t>
            </a:r>
            <a:endParaRPr lang="en-US" altLang="zh-TW" sz="2800" dirty="0"/>
          </a:p>
          <a:p>
            <a:r>
              <a:rPr lang="zh-TW" altLang="en-US" sz="2800" dirty="0"/>
              <a:t>→ 香港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387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D4D21A-04C4-229E-8490-62CB1152EF23}"/>
              </a:ext>
            </a:extLst>
          </p:cNvPr>
          <p:cNvSpPr txBox="1"/>
          <p:nvPr/>
        </p:nvSpPr>
        <p:spPr>
          <a:xfrm>
            <a:off x="543378" y="705415"/>
            <a:ext cx="111052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創</a:t>
            </a:r>
            <a:r>
              <a:rPr lang="en-US" altLang="zh-TW" sz="4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15:1 </a:t>
            </a:r>
            <a:r>
              <a:rPr lang="zh-TW" altLang="en-US" sz="48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這事以後，耶和華在異象中有話對亞伯蘭說：</a:t>
            </a:r>
          </a:p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「亞伯蘭，你不要懼怕！我是你的盾牌，</a:t>
            </a:r>
          </a:p>
          <a:p>
            <a:pPr algn="ctr"/>
            <a:r>
              <a:rPr lang="zh-TW" altLang="en-US" sz="48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必大大地賞賜你。」</a:t>
            </a:r>
            <a:endParaRPr lang="en-US" sz="48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3862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9D5AA4-4B9C-31D5-8304-EAD9109C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8353" y="-30571"/>
            <a:ext cx="9144000" cy="68885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4B6F38-73F8-2604-9AE0-F5D4A612C896}"/>
              </a:ext>
            </a:extLst>
          </p:cNvPr>
          <p:cNvSpPr txBox="1"/>
          <p:nvPr/>
        </p:nvSpPr>
        <p:spPr>
          <a:xfrm>
            <a:off x="89647" y="251012"/>
            <a:ext cx="25908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Daniel International School: From Vision to Reality</a:t>
            </a:r>
          </a:p>
          <a:p>
            <a:r>
              <a:rPr lang="en-US" sz="10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https://www.youtube.com/watch?v=WjVNNKnmOCo&amp;t=87s</a:t>
            </a:r>
            <a:endParaRPr lang="en-US" sz="1000" b="1" dirty="0"/>
          </a:p>
          <a:p>
            <a:endParaRPr lang="en-US" sz="1000" b="1" dirty="0"/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DIS Campus Slides</a:t>
            </a:r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https://www.youtube.com/watch?v=fkaCFQggMpk</a:t>
            </a:r>
          </a:p>
          <a:p>
            <a:endParaRPr lang="en-US" sz="1000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Ever wondering what Life at DIS looks like?</a:t>
            </a:r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https://www.youtube.com/watch?v=SjSAyFKX_jM</a:t>
            </a:r>
          </a:p>
          <a:p>
            <a:endParaRPr lang="en-US" sz="1000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DIS: Daniel International School in Surat Thani 2023 [MORE THAN A SCHOOL]</a:t>
            </a:r>
          </a:p>
          <a:p>
            <a:r>
              <a:rPr lang="en-US" sz="1000" b="1" dirty="0"/>
              <a:t>https://www.youtube.com/watch?v=ZUgZDO1Iqc8&amp;t=51s</a:t>
            </a:r>
          </a:p>
          <a:p>
            <a:endParaRPr lang="en-US" sz="1000" b="1" dirty="0"/>
          </a:p>
          <a:p>
            <a:endParaRPr lang="en-US" sz="1000" b="1" dirty="0"/>
          </a:p>
          <a:p>
            <a:r>
              <a:rPr lang="en-US" sz="10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DIS Open day July 2023</a:t>
            </a:r>
          </a:p>
          <a:p>
            <a:r>
              <a:rPr lang="en-US" sz="1000" b="1" dirty="0"/>
              <a:t>https://www.youtube.com/watch?v=nUk4FE8yJx0</a:t>
            </a:r>
          </a:p>
          <a:p>
            <a:endParaRPr lang="en-US" sz="1000" b="1" dirty="0"/>
          </a:p>
          <a:p>
            <a:r>
              <a:rPr lang="en-US" sz="1000" b="1" dirty="0"/>
              <a:t>DIS - IHS Orchestra 2023; </a:t>
            </a:r>
          </a:p>
          <a:p>
            <a:r>
              <a:rPr lang="en-US" sz="1000" b="1" dirty="0"/>
              <a:t>https://www.youtube.com/watch?v=btwYRJaMM80</a:t>
            </a:r>
          </a:p>
        </p:txBody>
      </p:sp>
    </p:spTree>
    <p:extLst>
      <p:ext uri="{BB962C8B-B14F-4D97-AF65-F5344CB8AC3E}">
        <p14:creationId xmlns:p14="http://schemas.microsoft.com/office/powerpoint/2010/main" val="389407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6D571-ACF1-6FB7-AECD-357C95C74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754" y="279529"/>
            <a:ext cx="10058400" cy="1014433"/>
          </a:xfrm>
        </p:spPr>
        <p:txBody>
          <a:bodyPr>
            <a:normAutofit fontScale="90000"/>
          </a:bodyPr>
          <a:lstStyle/>
          <a:p>
            <a:r>
              <a:rPr lang="zh-TW" altLang="en-US" sz="7200" b="1" dirty="0"/>
              <a:t>信主前的工作</a:t>
            </a:r>
            <a:endParaRPr lang="en-US" sz="7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5C4A9-4D87-0722-949B-B2AD3C083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754" y="1399768"/>
            <a:ext cx="10314835" cy="491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61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3A33204-AE96-E83E-38E8-22CF49315D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46" r="7613" b="3"/>
          <a:stretch/>
        </p:blipFill>
        <p:spPr>
          <a:xfrm>
            <a:off x="82198" y="55045"/>
            <a:ext cx="5804105" cy="3167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693BD87-6835-FB79-F5CE-45094E8719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24126"/>
          <a:stretch/>
        </p:blipFill>
        <p:spPr>
          <a:xfrm>
            <a:off x="6139448" y="55045"/>
            <a:ext cx="5797883" cy="31674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C0BBD2-B689-72F9-5B00-6AB13F38E0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2" r="-2" b="28747"/>
          <a:stretch/>
        </p:blipFill>
        <p:spPr>
          <a:xfrm>
            <a:off x="82198" y="3277516"/>
            <a:ext cx="5804105" cy="27899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55D521-567C-A42D-DD3A-C4BA8D15D9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690" r="2" b="10151"/>
          <a:stretch/>
        </p:blipFill>
        <p:spPr>
          <a:xfrm>
            <a:off x="6139447" y="3277516"/>
            <a:ext cx="5797883" cy="27899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1BEA30-779B-0B7F-5CB9-C2E94A17CF13}"/>
              </a:ext>
            </a:extLst>
          </p:cNvPr>
          <p:cNvSpPr txBox="1"/>
          <p:nvPr/>
        </p:nvSpPr>
        <p:spPr>
          <a:xfrm>
            <a:off x="1797219" y="6170344"/>
            <a:ext cx="4532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7030A0"/>
                </a:solidFill>
              </a:rPr>
              <a:t>教導基本會計 </a:t>
            </a:r>
            <a:r>
              <a:rPr lang="en-US" altLang="zh-TW" sz="3200" b="1" dirty="0">
                <a:solidFill>
                  <a:srgbClr val="7030A0"/>
                </a:solidFill>
              </a:rPr>
              <a:t>!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369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4CBBFA-B2A1-9BC6-C7B0-FC6C24A2B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271" y="0"/>
            <a:ext cx="91767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E7C390-8BCA-8DDE-3C14-990D0EE3B66A}"/>
              </a:ext>
            </a:extLst>
          </p:cNvPr>
          <p:cNvSpPr txBox="1"/>
          <p:nvPr/>
        </p:nvSpPr>
        <p:spPr>
          <a:xfrm>
            <a:off x="143343" y="355600"/>
            <a:ext cx="296676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5400" dirty="0">
                <a:latin typeface="+mn-ea"/>
              </a:rPr>
              <a:t>弗</a:t>
            </a:r>
            <a:r>
              <a:rPr lang="en-US" altLang="zh-TW" sz="5400" dirty="0">
                <a:latin typeface="+mn-ea"/>
              </a:rPr>
              <a:t>5:16</a:t>
            </a:r>
          </a:p>
          <a:p>
            <a:r>
              <a:rPr lang="zh-TW" altLang="en-US" sz="5400" dirty="0">
                <a:latin typeface="+mn-ea"/>
              </a:rPr>
              <a:t>要愛惜光陰，因為現今的世代邪惡。</a:t>
            </a:r>
            <a:endParaRPr lang="en-US" altLang="zh-TW" sz="5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00973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3">
            <a:extLst>
              <a:ext uri="{FF2B5EF4-FFF2-40B4-BE49-F238E27FC236}">
                <a16:creationId xmlns:a16="http://schemas.microsoft.com/office/drawing/2014/main" id="{E8E8139C-F3A9-1007-58F9-6E090A00D7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402"/>
            <a:ext cx="12527245" cy="70482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C18DFA-54AF-4315-38A7-7B0253950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575" y="-24402"/>
            <a:ext cx="9249670" cy="689306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A9888D8-1AB6-A516-FEAB-D9C4DFCD3E82}"/>
              </a:ext>
            </a:extLst>
          </p:cNvPr>
          <p:cNvSpPr/>
          <p:nvPr/>
        </p:nvSpPr>
        <p:spPr>
          <a:xfrm>
            <a:off x="8267993" y="69516"/>
            <a:ext cx="1001485" cy="1632857"/>
          </a:xfrm>
          <a:prstGeom prst="ellipse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15CBC7-80AA-02C1-59AB-BC2D58E6809D}"/>
              </a:ext>
            </a:extLst>
          </p:cNvPr>
          <p:cNvSpPr/>
          <p:nvPr/>
        </p:nvSpPr>
        <p:spPr>
          <a:xfrm>
            <a:off x="7582192" y="2932677"/>
            <a:ext cx="1186543" cy="653143"/>
          </a:xfrm>
          <a:prstGeom prst="ellipse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文字方塊 6">
            <a:extLst>
              <a:ext uri="{FF2B5EF4-FFF2-40B4-BE49-F238E27FC236}">
                <a16:creationId xmlns:a16="http://schemas.microsoft.com/office/drawing/2014/main" id="{176188BC-9C22-220B-2E93-D84BAEF7F4A4}"/>
              </a:ext>
            </a:extLst>
          </p:cNvPr>
          <p:cNvSpPr txBox="1"/>
          <p:nvPr/>
        </p:nvSpPr>
        <p:spPr>
          <a:xfrm>
            <a:off x="214920" y="3618806"/>
            <a:ext cx="284773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8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TW" altLang="en-US" sz="2400" dirty="0"/>
              <a:t>泰國宣</a:t>
            </a:r>
            <a:r>
              <a:rPr lang="zh-TW" altLang="zh-HK" sz="2400" dirty="0"/>
              <a:t>教</a:t>
            </a:r>
            <a:r>
              <a:rPr lang="en-US" altLang="zh-TW" sz="2400" dirty="0"/>
              <a:t>15</a:t>
            </a:r>
            <a:r>
              <a:rPr lang="en-US" sz="2400" dirty="0">
                <a:sym typeface="Dream Avenue"/>
              </a:rPr>
              <a:t>月</a:t>
            </a:r>
            <a:endParaRPr lang="zh-HK" altLang="en-US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3B5521-EE0B-5C99-66C0-4AC87DB3C52D}"/>
              </a:ext>
            </a:extLst>
          </p:cNvPr>
          <p:cNvSpPr txBox="1"/>
          <p:nvPr/>
        </p:nvSpPr>
        <p:spPr>
          <a:xfrm>
            <a:off x="194135" y="-45277"/>
            <a:ext cx="81455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4000" dirty="0">
                <a:highlight>
                  <a:srgbClr val="C0C0C0"/>
                </a:highlight>
                <a:latin typeface="+mn-ea"/>
              </a:rPr>
              <a:t>3+15個月的 </a:t>
            </a:r>
            <a:r>
              <a:rPr lang="zh-TW" altLang="en-US" sz="4000" dirty="0">
                <a:highlight>
                  <a:srgbClr val="C0C0C0"/>
                </a:highlight>
                <a:latin typeface="+mn-ea"/>
              </a:rPr>
              <a:t>事奉計劃：從受訓到出發，再看見神正在工作</a:t>
            </a:r>
            <a:endParaRPr lang="en-US" sz="4000" dirty="0">
              <a:highlight>
                <a:srgbClr val="C0C0C0"/>
              </a:highlight>
              <a:latin typeface="+mn-ea"/>
            </a:endParaRPr>
          </a:p>
        </p:txBody>
      </p:sp>
      <p:sp>
        <p:nvSpPr>
          <p:cNvPr id="11" name="文字方塊 9">
            <a:extLst>
              <a:ext uri="{FF2B5EF4-FFF2-40B4-BE49-F238E27FC236}">
                <a16:creationId xmlns:a16="http://schemas.microsoft.com/office/drawing/2014/main" id="{75329219-99BE-8D3A-5016-5147D774B1EB}"/>
              </a:ext>
            </a:extLst>
          </p:cNvPr>
          <p:cNvSpPr txBox="1"/>
          <p:nvPr/>
        </p:nvSpPr>
        <p:spPr>
          <a:xfrm>
            <a:off x="124003" y="1599471"/>
            <a:ext cx="284773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zh-TW" altLang="en-US" dirty="0"/>
              <a:t>香港受訓</a:t>
            </a:r>
            <a:endParaRPr lang="zh-HK" altLang="en-US" dirty="0"/>
          </a:p>
        </p:txBody>
      </p:sp>
      <p:sp>
        <p:nvSpPr>
          <p:cNvPr id="13" name="文字方塊 3">
            <a:extLst>
              <a:ext uri="{FF2B5EF4-FFF2-40B4-BE49-F238E27FC236}">
                <a16:creationId xmlns:a16="http://schemas.microsoft.com/office/drawing/2014/main" id="{D0E46F4E-9BF7-10AD-C828-4A4945012E0A}"/>
              </a:ext>
            </a:extLst>
          </p:cNvPr>
          <p:cNvSpPr txBox="1"/>
          <p:nvPr/>
        </p:nvSpPr>
        <p:spPr>
          <a:xfrm>
            <a:off x="145077" y="2159766"/>
            <a:ext cx="3124495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altLang="zh-TW" sz="2000" dirty="0"/>
              <a:t>2024/12</a:t>
            </a:r>
            <a:r>
              <a:rPr lang="zh-TW" altLang="en-US" sz="2000" dirty="0"/>
              <a:t>至</a:t>
            </a:r>
            <a:r>
              <a:rPr lang="en-US" altLang="zh-TW" sz="2000" dirty="0"/>
              <a:t>2025/1</a:t>
            </a:r>
            <a:r>
              <a:rPr lang="zh-HK" altLang="en-US" sz="2000" dirty="0"/>
              <a:t>在順平</a:t>
            </a:r>
            <a:endParaRPr lang="en-US" altLang="zh-TW" sz="2000" dirty="0"/>
          </a:p>
        </p:txBody>
      </p:sp>
      <p:sp>
        <p:nvSpPr>
          <p:cNvPr id="15" name="文字方塊 10">
            <a:extLst>
              <a:ext uri="{FF2B5EF4-FFF2-40B4-BE49-F238E27FC236}">
                <a16:creationId xmlns:a16="http://schemas.microsoft.com/office/drawing/2014/main" id="{62523A87-E501-EDC5-438F-05C9984E4156}"/>
              </a:ext>
            </a:extLst>
          </p:cNvPr>
          <p:cNvSpPr txBox="1"/>
          <p:nvPr/>
        </p:nvSpPr>
        <p:spPr>
          <a:xfrm>
            <a:off x="151738" y="2708672"/>
            <a:ext cx="311117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altLang="zh-HK" dirty="0"/>
              <a:t>2025/2</a:t>
            </a:r>
            <a:r>
              <a:rPr lang="zh-HK" altLang="en-US" dirty="0"/>
              <a:t>在中福</a:t>
            </a:r>
            <a:r>
              <a:rPr lang="zh-TW" altLang="en-US" dirty="0"/>
              <a:t>香港</a:t>
            </a:r>
            <a:endParaRPr lang="zh-HK" alt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CC4FFA-5CC5-5A97-E200-391344B00C12}"/>
              </a:ext>
            </a:extLst>
          </p:cNvPr>
          <p:cNvGrpSpPr/>
          <p:nvPr/>
        </p:nvGrpSpPr>
        <p:grpSpPr>
          <a:xfrm>
            <a:off x="151738" y="4213066"/>
            <a:ext cx="2849075" cy="2401778"/>
            <a:chOff x="6729987" y="2480405"/>
            <a:chExt cx="5397412" cy="4029501"/>
          </a:xfrm>
        </p:grpSpPr>
        <p:sp>
          <p:nvSpPr>
            <p:cNvPr id="17" name="文字方塊 4">
              <a:extLst>
                <a:ext uri="{FF2B5EF4-FFF2-40B4-BE49-F238E27FC236}">
                  <a16:creationId xmlns:a16="http://schemas.microsoft.com/office/drawing/2014/main" id="{620A0456-D778-1057-E062-E98AAABCC861}"/>
                </a:ext>
              </a:extLst>
            </p:cNvPr>
            <p:cNvSpPr txBox="1"/>
            <p:nvPr/>
          </p:nvSpPr>
          <p:spPr>
            <a:xfrm>
              <a:off x="6807767" y="2480405"/>
              <a:ext cx="5319632" cy="6196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>
                  <a:latin typeface="Microsoft YaHei UI" panose="020B0503020204020204" pitchFamily="34" charset="-122"/>
                  <a:ea typeface="Microsoft YaHei UI" panose="020B0503020204020204" pitchFamily="34" charset="-122"/>
                </a:defRPr>
              </a:lvl1pPr>
            </a:lstStyle>
            <a:p>
              <a:r>
                <a:rPr lang="en-US" altLang="zh-TW" sz="1800" dirty="0"/>
                <a:t>3</a:t>
              </a:r>
              <a:r>
                <a:rPr lang="zh-TW" altLang="en-US" sz="1800" dirty="0"/>
                <a:t>月</a:t>
              </a:r>
              <a:r>
                <a:rPr lang="en-US" altLang="zh-TW" sz="1800" dirty="0"/>
                <a:t>3</a:t>
              </a:r>
              <a:r>
                <a:rPr lang="zh-TW" altLang="en-US" sz="1800" dirty="0"/>
                <a:t>日前往清邁</a:t>
              </a:r>
              <a:r>
                <a:rPr lang="en-US" altLang="zh-TW" sz="1800" dirty="0"/>
                <a:t>	</a:t>
              </a:r>
              <a:endParaRPr lang="zh-HK" altLang="en-US" sz="1800" dirty="0"/>
            </a:p>
          </p:txBody>
        </p:sp>
        <p:sp>
          <p:nvSpPr>
            <p:cNvPr id="18" name="文字方塊 5">
              <a:extLst>
                <a:ext uri="{FF2B5EF4-FFF2-40B4-BE49-F238E27FC236}">
                  <a16:creationId xmlns:a16="http://schemas.microsoft.com/office/drawing/2014/main" id="{2342EC5B-5C07-955B-61B4-ABF00CC6E1FA}"/>
                </a:ext>
              </a:extLst>
            </p:cNvPr>
            <p:cNvSpPr txBox="1"/>
            <p:nvPr/>
          </p:nvSpPr>
          <p:spPr>
            <a:xfrm>
              <a:off x="6729987" y="4185339"/>
              <a:ext cx="5319632" cy="6196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2025/5-12 </a:t>
              </a:r>
              <a:r>
                <a:rPr lang="zh-HK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</a:t>
              </a:r>
              <a:r>
                <a:rPr lang="zh-TW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清邁事奉</a:t>
              </a:r>
              <a:endParaRPr lang="zh-HK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19" name="文字方塊 7">
              <a:extLst>
                <a:ext uri="{FF2B5EF4-FFF2-40B4-BE49-F238E27FC236}">
                  <a16:creationId xmlns:a16="http://schemas.microsoft.com/office/drawing/2014/main" id="{717654DD-69FF-CCE5-D7AB-1F66E4612289}"/>
                </a:ext>
              </a:extLst>
            </p:cNvPr>
            <p:cNvSpPr txBox="1"/>
            <p:nvPr/>
          </p:nvSpPr>
          <p:spPr>
            <a:xfrm>
              <a:off x="6752684" y="3316067"/>
              <a:ext cx="5319634" cy="6196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3600">
                  <a:latin typeface="Microsoft YaHei UI" panose="020B0503020204020204" pitchFamily="34" charset="-122"/>
                  <a:ea typeface="Microsoft YaHei UI" panose="020B0503020204020204" pitchFamily="34" charset="-122"/>
                </a:defRPr>
              </a:lvl1pPr>
            </a:lstStyle>
            <a:p>
              <a:r>
                <a:rPr lang="en-US" altLang="zh-TW" sz="1800" dirty="0"/>
                <a:t>2025/3-4</a:t>
              </a:r>
              <a:r>
                <a:rPr lang="zh-TW" altLang="en-US" sz="1800" dirty="0"/>
                <a:t>在清邁學泰文</a:t>
              </a:r>
              <a:endParaRPr lang="zh-HK" altLang="en-US" sz="1800" dirty="0"/>
            </a:p>
          </p:txBody>
        </p:sp>
        <p:sp>
          <p:nvSpPr>
            <p:cNvPr id="20" name="文字方塊 5">
              <a:extLst>
                <a:ext uri="{FF2B5EF4-FFF2-40B4-BE49-F238E27FC236}">
                  <a16:creationId xmlns:a16="http://schemas.microsoft.com/office/drawing/2014/main" id="{53931B23-CA25-94D8-5521-CF080BB225A8}"/>
                </a:ext>
              </a:extLst>
            </p:cNvPr>
            <p:cNvSpPr txBox="1"/>
            <p:nvPr/>
          </p:nvSpPr>
          <p:spPr>
            <a:xfrm>
              <a:off x="6729987" y="5037806"/>
              <a:ext cx="5319632" cy="6196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2026/1-5 </a:t>
              </a:r>
              <a:r>
                <a:rPr lang="zh-HK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</a:t>
              </a:r>
              <a:r>
                <a:rPr lang="zh-TW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芳縣事奉</a:t>
              </a:r>
              <a:endParaRPr lang="zh-HK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  <p:sp>
          <p:nvSpPr>
            <p:cNvPr id="21" name="文字方塊 5">
              <a:extLst>
                <a:ext uri="{FF2B5EF4-FFF2-40B4-BE49-F238E27FC236}">
                  <a16:creationId xmlns:a16="http://schemas.microsoft.com/office/drawing/2014/main" id="{D10BC8DF-4D8B-3B54-3B86-D71937ED1339}"/>
                </a:ext>
              </a:extLst>
            </p:cNvPr>
            <p:cNvSpPr txBox="1"/>
            <p:nvPr/>
          </p:nvSpPr>
          <p:spPr>
            <a:xfrm>
              <a:off x="6729987" y="5890272"/>
              <a:ext cx="5342331" cy="61963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TW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2026/6 </a:t>
              </a:r>
              <a:r>
                <a:rPr lang="zh-HK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</a:t>
              </a:r>
              <a:r>
                <a:rPr lang="zh-TW" altLang="en-US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清邁事奉</a:t>
              </a:r>
              <a:endParaRPr lang="zh-HK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0041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27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5" name="TextBox 5"/>
          <p:cNvSpPr txBox="1"/>
          <p:nvPr/>
        </p:nvSpPr>
        <p:spPr>
          <a:xfrm>
            <a:off x="429857" y="231208"/>
            <a:ext cx="11405092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defRPr sz="6600">
                <a:solidFill>
                  <a:srgbClr val="545454"/>
                </a:solidFill>
                <a:latin typeface="Dream Avenue"/>
                <a:ea typeface="Dream Avenue"/>
                <a:cs typeface="Dream Avenue"/>
              </a:defRPr>
            </a:lvl1pPr>
          </a:lstStyle>
          <a:p>
            <a:r>
              <a:rPr lang="en-US" sz="4400" dirty="0" err="1">
                <a:solidFill>
                  <a:schemeClr val="tx1"/>
                </a:solidFill>
                <a:sym typeface="Dream Avenue"/>
              </a:rPr>
              <a:t>第一幕</a:t>
            </a:r>
            <a:r>
              <a:rPr lang="en-US" sz="4400" dirty="0">
                <a:solidFill>
                  <a:schemeClr val="tx1"/>
                </a:solidFill>
                <a:sym typeface="Dream Avenue"/>
              </a:rPr>
              <a:t>： 2025年3月，我拖著行李踏進清邁</a:t>
            </a:r>
          </a:p>
        </p:txBody>
      </p:sp>
      <p:sp>
        <p:nvSpPr>
          <p:cNvPr id="6" name="Freeform 6"/>
          <p:cNvSpPr/>
          <p:nvPr/>
        </p:nvSpPr>
        <p:spPr>
          <a:xfrm rot="-9376254">
            <a:off x="10200894" y="-1937065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Freeform 9"/>
          <p:cNvSpPr/>
          <p:nvPr/>
        </p:nvSpPr>
        <p:spPr>
          <a:xfrm>
            <a:off x="9578961" y="3175000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D822A6-90FE-641E-60B9-3A3DF84E5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61" y="3692626"/>
            <a:ext cx="5072160" cy="302898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560820" y="1390168"/>
            <a:ext cx="619129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1097280" algn="ctr">
              <a:spcBef>
                <a:spcPts val="600"/>
              </a:spcBef>
              <a:spcAft>
                <a:spcPts val="600"/>
              </a:spcAft>
              <a:defRPr sz="5400">
                <a:solidFill>
                  <a:srgbClr val="737373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pPr indent="0" algn="l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sym typeface="Open Sans Light"/>
              </a:rPr>
              <a:t>• 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我知道神呼召我，但我不知道前面的路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。</a:t>
            </a:r>
          </a:p>
          <a:p>
            <a:pPr indent="0" algn="l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sym typeface="Open Sans Light"/>
              </a:rPr>
              <a:t>• 有2</a:t>
            </a:r>
            <a:r>
              <a:rPr lang="zh-TW" altLang="en-US" sz="3600" dirty="0">
                <a:solidFill>
                  <a:schemeClr val="tx1"/>
                </a:solidFill>
                <a:sym typeface="Open Sans Light"/>
              </a:rPr>
              <a:t>次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講道經驗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、 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懂少少泰文、但沒有</a:t>
            </a:r>
            <a:r>
              <a:rPr lang="zh-TW" altLang="en-US" sz="3600" dirty="0">
                <a:solidFill>
                  <a:schemeClr val="tx1"/>
                </a:solidFill>
                <a:sym typeface="Open Sans Light"/>
              </a:rPr>
              <a:t>讀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講道</a:t>
            </a:r>
            <a:r>
              <a:rPr lang="zh-TW" altLang="en-US" sz="3600" dirty="0">
                <a:solidFill>
                  <a:schemeClr val="tx1"/>
                </a:solidFill>
                <a:sym typeface="Open Sans Light"/>
              </a:rPr>
              <a:t>學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、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宣教</a:t>
            </a:r>
            <a:r>
              <a:rPr lang="zh-TW" altLang="en-US" sz="3600" dirty="0">
                <a:solidFill>
                  <a:schemeClr val="tx1"/>
                </a:solidFill>
                <a:sym typeface="Open Sans Light"/>
              </a:rPr>
              <a:t>學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。</a:t>
            </a:r>
          </a:p>
          <a:p>
            <a:pPr indent="0" algn="l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sym typeface="Open Sans Light"/>
              </a:rPr>
              <a:t>• 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就像約書亞站在約旦河前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—</a:t>
            </a:r>
            <a:r>
              <a:rPr lang="en-US" sz="3600" dirty="0" err="1">
                <a:solidFill>
                  <a:schemeClr val="tx1"/>
                </a:solidFill>
                <a:sym typeface="Open Sans Light"/>
              </a:rPr>
              <a:t>河水很深，但應許在對岸</a:t>
            </a:r>
            <a:r>
              <a:rPr lang="en-US" sz="3600" dirty="0">
                <a:solidFill>
                  <a:schemeClr val="tx1"/>
                </a:solidFill>
                <a:sym typeface="Open Sans Light"/>
              </a:rPr>
              <a:t>。</a:t>
            </a:r>
          </a:p>
          <a:p>
            <a:pPr indent="0" algn="l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sym typeface="Open Sans Light"/>
              </a:rPr>
              <a:t>「</a:t>
            </a:r>
            <a:r>
              <a:rPr lang="en-US" sz="3600" b="1" dirty="0" err="1">
                <a:solidFill>
                  <a:srgbClr val="FF0000"/>
                </a:solidFill>
                <a:sym typeface="Open Sans Light"/>
              </a:rPr>
              <a:t>不是自己準備好了才去，而是神呼召，所以願意去</a:t>
            </a:r>
            <a:r>
              <a:rPr lang="en-US" sz="3600" b="1" dirty="0">
                <a:solidFill>
                  <a:srgbClr val="FF0000"/>
                </a:solidFill>
                <a:sym typeface="Open Sans Light"/>
              </a:rPr>
              <a:t>。」</a:t>
            </a:r>
          </a:p>
        </p:txBody>
      </p:sp>
      <p:sp>
        <p:nvSpPr>
          <p:cNvPr id="10" name="Freeform 10"/>
          <p:cNvSpPr/>
          <p:nvPr/>
        </p:nvSpPr>
        <p:spPr>
          <a:xfrm>
            <a:off x="1234977" y="4927138"/>
            <a:ext cx="3245349" cy="3074231"/>
          </a:xfrm>
          <a:custGeom>
            <a:avLst/>
            <a:gdLst/>
            <a:ahLst/>
            <a:cxnLst/>
            <a:rect l="l" t="t" r="r" b="b"/>
            <a:pathLst>
              <a:path w="4868024" h="4611346">
                <a:moveTo>
                  <a:pt x="0" y="0"/>
                </a:moveTo>
                <a:lnTo>
                  <a:pt x="4868024" y="0"/>
                </a:lnTo>
                <a:lnTo>
                  <a:pt x="4868024" y="4611347"/>
                </a:lnTo>
                <a:lnTo>
                  <a:pt x="0" y="4611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A46216-FF55-C79F-4F03-367A4ED3D6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972" y="964075"/>
            <a:ext cx="4992449" cy="258451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EC41BFB-67DC-93B6-9B89-2BBF301E1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98" y="280752"/>
            <a:ext cx="5161107" cy="27553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20BA9FE-BBF4-DE8F-FD5C-4D58195E209C}"/>
              </a:ext>
            </a:extLst>
          </p:cNvPr>
          <p:cNvSpPr txBox="1"/>
          <p:nvPr/>
        </p:nvSpPr>
        <p:spPr>
          <a:xfrm>
            <a:off x="254376" y="3265378"/>
            <a:ext cx="116832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+mn-ea"/>
              </a:rPr>
              <a:t>帖後</a:t>
            </a:r>
            <a:r>
              <a:rPr lang="en-US" altLang="zh-TW" sz="4000" dirty="0">
                <a:latin typeface="+mn-ea"/>
              </a:rPr>
              <a:t>1 :</a:t>
            </a:r>
            <a:r>
              <a:rPr lang="en-US" altLang="zh-TW" sz="4000" b="0" i="0" dirty="0">
                <a:effectLst/>
                <a:latin typeface="+mn-ea"/>
              </a:rPr>
              <a:t>11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+mn-ea"/>
              </a:rPr>
              <a:t>因此，我們常為你們禱告，願我們的神看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+mn-ea"/>
              </a:rPr>
              <a:t>你們配得過所蒙的召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+mn-ea"/>
              </a:rPr>
              <a:t>，又用大能成就你們一切所羨慕的良善和一切因信心所做的工夫，</a:t>
            </a:r>
            <a:r>
              <a:rPr lang="en-US" altLang="zh-TW" sz="4000" b="0" i="0" dirty="0">
                <a:effectLst/>
                <a:latin typeface="+mn-ea"/>
              </a:rPr>
              <a:t>12</a:t>
            </a:r>
            <a:r>
              <a:rPr lang="zh-TW" altLang="en-US" sz="4000" b="1" i="0" dirty="0">
                <a:solidFill>
                  <a:srgbClr val="FF0000"/>
                </a:solidFill>
                <a:effectLst/>
                <a:latin typeface="+mn-ea"/>
              </a:rPr>
              <a:t>叫我們主耶穌的名在你們身上得榮耀</a:t>
            </a:r>
            <a:r>
              <a:rPr lang="zh-TW" altLang="en-US" sz="4000" b="0" i="0" dirty="0">
                <a:solidFill>
                  <a:srgbClr val="000000"/>
                </a:solidFill>
                <a:effectLst/>
                <a:latin typeface="+mn-ea"/>
              </a:rPr>
              <a:t>，你們也在他身上得榮耀，都照著我們的神並主耶穌基督的恩。</a:t>
            </a:r>
            <a:endParaRPr lang="en-US" sz="4000" dirty="0">
              <a:latin typeface="DilleniaUPC" panose="02020603050405020304" pitchFamily="18" charset="-34"/>
              <a:cs typeface="DilleniaUPC" panose="02020603050405020304" pitchFamily="18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B838BA-6C39-EB94-76DF-650A59A4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897" y="169653"/>
            <a:ext cx="4197757" cy="297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50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36679-DE40-13F5-729A-EE27C0E4B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DD749DF-1AE7-3D81-ED61-2B9295037DCD}"/>
              </a:ext>
            </a:extLst>
          </p:cNvPr>
          <p:cNvSpPr/>
          <p:nvPr/>
        </p:nvSpPr>
        <p:spPr>
          <a:xfrm>
            <a:off x="-23906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B273BB2-C9F0-A96B-C8F1-A49F9FF9803A}"/>
              </a:ext>
            </a:extLst>
          </p:cNvPr>
          <p:cNvSpPr/>
          <p:nvPr/>
        </p:nvSpPr>
        <p:spPr>
          <a:xfrm rot="-9376254">
            <a:off x="10573963" y="-1777461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139C43C-361D-C4D0-BD23-2C7203B91FE7}"/>
              </a:ext>
            </a:extLst>
          </p:cNvPr>
          <p:cNvSpPr/>
          <p:nvPr/>
        </p:nvSpPr>
        <p:spPr>
          <a:xfrm>
            <a:off x="-624963" y="1427851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B137427-5103-6D96-E147-6E5C5A050486}"/>
              </a:ext>
            </a:extLst>
          </p:cNvPr>
          <p:cNvSpPr/>
          <p:nvPr/>
        </p:nvSpPr>
        <p:spPr>
          <a:xfrm>
            <a:off x="8768782" y="5082123"/>
            <a:ext cx="3245349" cy="3074231"/>
          </a:xfrm>
          <a:custGeom>
            <a:avLst/>
            <a:gdLst/>
            <a:ahLst/>
            <a:cxnLst/>
            <a:rect l="l" t="t" r="r" b="b"/>
            <a:pathLst>
              <a:path w="4868024" h="4611346">
                <a:moveTo>
                  <a:pt x="0" y="0"/>
                </a:moveTo>
                <a:lnTo>
                  <a:pt x="4868025" y="0"/>
                </a:lnTo>
                <a:lnTo>
                  <a:pt x="4868025" y="4611347"/>
                </a:lnTo>
                <a:lnTo>
                  <a:pt x="0" y="4611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59C3546-2F26-F130-104B-4A272C864268}"/>
              </a:ext>
            </a:extLst>
          </p:cNvPr>
          <p:cNvSpPr txBox="1"/>
          <p:nvPr/>
        </p:nvSpPr>
        <p:spPr>
          <a:xfrm>
            <a:off x="398470" y="243434"/>
            <a:ext cx="11480799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defRPr sz="8800">
                <a:solidFill>
                  <a:srgbClr val="000000"/>
                </a:solidFill>
                <a:latin typeface="Dream Avenue"/>
                <a:ea typeface="Dream Avenue"/>
                <a:cs typeface="Dream Avenue"/>
              </a:defRPr>
            </a:lvl1pPr>
          </a:lstStyle>
          <a:p>
            <a:r>
              <a:rPr lang="zh-TW" altLang="en-US" sz="6400" b="1" dirty="0">
                <a:sym typeface="Dream Avenue"/>
              </a:rPr>
              <a:t>第二幕：</a:t>
            </a:r>
            <a:r>
              <a:rPr lang="en-US" sz="6600" b="1" dirty="0" err="1">
                <a:solidFill>
                  <a:schemeClr val="tx1"/>
                </a:solidFill>
                <a:sym typeface="Dream Avenue"/>
              </a:rPr>
              <a:t>順服神的帶領路徑</a:t>
            </a:r>
            <a:endParaRPr lang="en-HK" altLang="zh-TW" sz="6400" b="1" dirty="0">
              <a:sym typeface="Dream Avenue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C87E6AE-A6B6-01BA-26C1-5E40CB278578}"/>
              </a:ext>
            </a:extLst>
          </p:cNvPr>
          <p:cNvSpPr txBox="1"/>
          <p:nvPr/>
        </p:nvSpPr>
        <p:spPr>
          <a:xfrm>
            <a:off x="6015228" y="1380248"/>
            <a:ext cx="5998903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spcBef>
                <a:spcPts val="0"/>
              </a:spcBef>
              <a:spcAft>
                <a:spcPts val="0"/>
              </a:spcAft>
              <a:defRPr sz="5400">
                <a:solidFill>
                  <a:srgbClr val="737373"/>
                </a:solidFill>
                <a:latin typeface="Open Sans Light"/>
                <a:ea typeface="Open Sans Light"/>
                <a:cs typeface="Open Sans Light"/>
              </a:defRPr>
            </a:lvl1pPr>
          </a:lstStyle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泰文班</a:t>
            </a:r>
            <a:endParaRPr lang="en-US" sz="4000" dirty="0">
              <a:solidFill>
                <a:schemeClr val="tx1"/>
              </a:solidFill>
              <a:sym typeface="Open Sans Light"/>
            </a:endParaRP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學生中心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小數民族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聖經學院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悅語堂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香港人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平安佈道所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白夷族人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熱水塘教會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普通話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新天之家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孤兒院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  <a:p>
            <a:r>
              <a:rPr lang="en-US" sz="4000" dirty="0">
                <a:solidFill>
                  <a:schemeClr val="tx1"/>
                </a:solidFill>
                <a:sym typeface="Open Sans Light"/>
              </a:rPr>
              <a:t>→ 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平安佈道所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 (</a:t>
            </a:r>
            <a:r>
              <a:rPr lang="en-US" sz="4000" dirty="0" err="1">
                <a:solidFill>
                  <a:schemeClr val="tx1"/>
                </a:solidFill>
                <a:sym typeface="Open Sans Light"/>
              </a:rPr>
              <a:t>白夷族人</a:t>
            </a:r>
            <a:r>
              <a:rPr lang="en-US" sz="4000" dirty="0">
                <a:solidFill>
                  <a:schemeClr val="tx1"/>
                </a:solidFill>
                <a:sym typeface="Open Sans Light"/>
              </a:rPr>
              <a:t>)</a:t>
            </a:r>
          </a:p>
        </p:txBody>
      </p: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4F31D4F-3059-73B6-ADB6-25C38854378D}"/>
              </a:ext>
            </a:extLst>
          </p:cNvPr>
          <p:cNvGrpSpPr/>
          <p:nvPr/>
        </p:nvGrpSpPr>
        <p:grpSpPr>
          <a:xfrm>
            <a:off x="1985649" y="1602325"/>
            <a:ext cx="3636362" cy="4188877"/>
            <a:chOff x="713839" y="3883576"/>
            <a:chExt cx="5778500" cy="63500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BE6E3A9-B0B6-E881-3AA4-6714FFD2DF49}"/>
                </a:ext>
              </a:extLst>
            </p:cNvPr>
            <p:cNvSpPr/>
            <p:nvPr/>
          </p:nvSpPr>
          <p:spPr>
            <a:xfrm>
              <a:off x="713839" y="3883576"/>
              <a:ext cx="5778500" cy="6350000"/>
            </a:xfrm>
            <a:custGeom>
              <a:avLst/>
              <a:gdLst/>
              <a:ahLst/>
              <a:cxnLst/>
              <a:rect l="l" t="t" r="r" b="b"/>
              <a:pathLst>
                <a:path w="5778500" h="6350000">
                  <a:moveTo>
                    <a:pt x="2889250" y="0"/>
                  </a:moveTo>
                  <a:cubicBezTo>
                    <a:pt x="1258570" y="0"/>
                    <a:pt x="0" y="1144270"/>
                    <a:pt x="0" y="2917190"/>
                  </a:cubicBezTo>
                  <a:cubicBezTo>
                    <a:pt x="0" y="4175760"/>
                    <a:pt x="0" y="6350000"/>
                    <a:pt x="0" y="6350000"/>
                  </a:cubicBezTo>
                  <a:lnTo>
                    <a:pt x="2889250" y="6350000"/>
                  </a:lnTo>
                  <a:lnTo>
                    <a:pt x="5778500" y="6350000"/>
                  </a:lnTo>
                  <a:cubicBezTo>
                    <a:pt x="5778500" y="6350000"/>
                    <a:pt x="5778500" y="4175760"/>
                    <a:pt x="5778500" y="2917190"/>
                  </a:cubicBezTo>
                  <a:cubicBezTo>
                    <a:pt x="5778500" y="1144270"/>
                    <a:pt x="4519930" y="0"/>
                    <a:pt x="288925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39086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392C7-4CEE-B8BD-8360-F1A88D8CC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3">
            <a:extLst>
              <a:ext uri="{FF2B5EF4-FFF2-40B4-BE49-F238E27FC236}">
                <a16:creationId xmlns:a16="http://schemas.microsoft.com/office/drawing/2014/main" id="{3F2403CE-AF6C-7842-4B9D-69C6DF5DB4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179"/>
            <a:ext cx="12527245" cy="7048283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363E0D83-ACEA-616F-1C90-55EC353177CC}"/>
              </a:ext>
            </a:extLst>
          </p:cNvPr>
          <p:cNvSpPr/>
          <p:nvPr/>
        </p:nvSpPr>
        <p:spPr>
          <a:xfrm>
            <a:off x="12995" y="-254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C8E3EB-B2B1-3678-BD07-9325208C0EEE}"/>
              </a:ext>
            </a:extLst>
          </p:cNvPr>
          <p:cNvGrpSpPr/>
          <p:nvPr/>
        </p:nvGrpSpPr>
        <p:grpSpPr>
          <a:xfrm>
            <a:off x="9333718" y="4375245"/>
            <a:ext cx="2359401" cy="1703275"/>
            <a:chOff x="7510024" y="309612"/>
            <a:chExt cx="3325895" cy="236930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13BABFC-7541-36A0-6463-60F1511FD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0024" y="309612"/>
              <a:ext cx="3325895" cy="2369308"/>
            </a:xfrm>
            <a:prstGeom prst="rect">
              <a:avLst/>
            </a:prstGeom>
          </p:spPr>
        </p:pic>
        <p:sp>
          <p:nvSpPr>
            <p:cNvPr id="7" name="內容版面配置區 2">
              <a:extLst>
                <a:ext uri="{FF2B5EF4-FFF2-40B4-BE49-F238E27FC236}">
                  <a16:creationId xmlns:a16="http://schemas.microsoft.com/office/drawing/2014/main" id="{29E1D169-3CC8-6124-4A41-7561DD442C4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510024" y="395826"/>
              <a:ext cx="1077568" cy="4801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2400">
                  <a:solidFill>
                    <a:srgbClr val="26262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"/>
                <a:defRPr sz="2200">
                  <a:solidFill>
                    <a:srgbClr val="26262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2000">
                  <a:solidFill>
                    <a:srgbClr val="26262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>
                  <a:solidFill>
                    <a:srgbClr val="26262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2400"/>
                </a:spcBef>
                <a:buClrTx/>
                <a:buNone/>
              </a:pPr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帳務</a:t>
              </a:r>
              <a:endParaRPr lang="zh-HK" alt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C8027-37CC-BF78-7F75-CD28558D6D0F}"/>
              </a:ext>
            </a:extLst>
          </p:cNvPr>
          <p:cNvGrpSpPr/>
          <p:nvPr/>
        </p:nvGrpSpPr>
        <p:grpSpPr>
          <a:xfrm>
            <a:off x="9389342" y="2065337"/>
            <a:ext cx="2760029" cy="2027548"/>
            <a:chOff x="10979298" y="228222"/>
            <a:chExt cx="3454739" cy="287319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C984E10-A789-C780-49E0-A921209A8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10297" y="228222"/>
              <a:ext cx="3423740" cy="276787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F6AD420-56C0-1712-5CAC-7640CD53110C}"/>
                </a:ext>
              </a:extLst>
            </p:cNvPr>
            <p:cNvSpPr/>
            <p:nvPr/>
          </p:nvSpPr>
          <p:spPr>
            <a:xfrm>
              <a:off x="10979298" y="2534431"/>
              <a:ext cx="2115234" cy="5669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會議記錄</a:t>
              </a:r>
              <a:endParaRPr lang="en-US" sz="1733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59AF15-853E-D951-C893-9494CD413CCA}"/>
              </a:ext>
            </a:extLst>
          </p:cNvPr>
          <p:cNvGrpSpPr/>
          <p:nvPr/>
        </p:nvGrpSpPr>
        <p:grpSpPr>
          <a:xfrm>
            <a:off x="9514374" y="120781"/>
            <a:ext cx="2656702" cy="1703275"/>
            <a:chOff x="7057834" y="3509630"/>
            <a:chExt cx="4428741" cy="289690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72F069F-BB32-2345-ADEE-3A3199DA9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57834" y="3509630"/>
              <a:ext cx="4428741" cy="2896904"/>
            </a:xfrm>
            <a:prstGeom prst="rect">
              <a:avLst/>
            </a:prstGeom>
          </p:spPr>
        </p:pic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C115AD85-3511-C483-4443-1A83E3A5B80F}"/>
                </a:ext>
              </a:extLst>
            </p:cNvPr>
            <p:cNvSpPr txBox="1">
              <a:spLocks/>
            </p:cNvSpPr>
            <p:nvPr/>
          </p:nvSpPr>
          <p:spPr>
            <a:xfrm>
              <a:off x="8960702" y="3741514"/>
              <a:ext cx="2525873" cy="55146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>
              <a:normAutofit fontScale="900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接待短宣 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7497404-B924-9697-AB8B-948DEE39EB02}"/>
              </a:ext>
            </a:extLst>
          </p:cNvPr>
          <p:cNvGrpSpPr/>
          <p:nvPr/>
        </p:nvGrpSpPr>
        <p:grpSpPr>
          <a:xfrm>
            <a:off x="3218942" y="69693"/>
            <a:ext cx="3089621" cy="1953225"/>
            <a:chOff x="3591498" y="3548183"/>
            <a:chExt cx="4482236" cy="270014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4ABE5A-F2A4-BC7E-9576-B7769CED5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91498" y="3548183"/>
              <a:ext cx="4482236" cy="2700142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E0D43AD-8393-F70C-833D-F8CE0B8F58B2}"/>
                </a:ext>
              </a:extLst>
            </p:cNvPr>
            <p:cNvSpPr/>
            <p:nvPr/>
          </p:nvSpPr>
          <p:spPr>
            <a:xfrm>
              <a:off x="3734854" y="3666036"/>
              <a:ext cx="1300059" cy="55311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活動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4250E7-D808-E4B1-4FC5-C8598D4F25B2}"/>
              </a:ext>
            </a:extLst>
          </p:cNvPr>
          <p:cNvGrpSpPr/>
          <p:nvPr/>
        </p:nvGrpSpPr>
        <p:grpSpPr>
          <a:xfrm>
            <a:off x="6489219" y="201822"/>
            <a:ext cx="2844499" cy="1873742"/>
            <a:chOff x="879371" y="328073"/>
            <a:chExt cx="4080934" cy="2991548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9D0038F-5706-6173-EC78-685B9C3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9371" y="328073"/>
              <a:ext cx="4080934" cy="2990399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B55AF0B-E704-1946-5FB9-F5264E1FC4B9}"/>
                </a:ext>
              </a:extLst>
            </p:cNvPr>
            <p:cNvSpPr/>
            <p:nvPr/>
          </p:nvSpPr>
          <p:spPr>
            <a:xfrm>
              <a:off x="1099985" y="2680820"/>
              <a:ext cx="1300057" cy="63880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活動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CE0538F-BF6A-559E-D3AB-951B411594DF}"/>
              </a:ext>
            </a:extLst>
          </p:cNvPr>
          <p:cNvGrpSpPr/>
          <p:nvPr/>
        </p:nvGrpSpPr>
        <p:grpSpPr>
          <a:xfrm>
            <a:off x="132813" y="2233593"/>
            <a:ext cx="4644570" cy="1779516"/>
            <a:chOff x="705078" y="5351145"/>
            <a:chExt cx="7078715" cy="274414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419D631-9F72-B644-A1B5-3AAE08058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5078" y="5351145"/>
              <a:ext cx="7078715" cy="2744143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D02FC5A-316A-B997-1719-6D550EC10648}"/>
                </a:ext>
              </a:extLst>
            </p:cNvPr>
            <p:cNvSpPr/>
            <p:nvPr/>
          </p:nvSpPr>
          <p:spPr>
            <a:xfrm>
              <a:off x="845737" y="5386839"/>
              <a:ext cx="1300056" cy="6169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活動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87D0D93-F8A7-FF8A-AF29-91E920F3CCC0}"/>
              </a:ext>
            </a:extLst>
          </p:cNvPr>
          <p:cNvGrpSpPr/>
          <p:nvPr/>
        </p:nvGrpSpPr>
        <p:grpSpPr>
          <a:xfrm>
            <a:off x="225104" y="4171531"/>
            <a:ext cx="1811592" cy="2002056"/>
            <a:chOff x="9437955" y="5960825"/>
            <a:chExt cx="2173910" cy="2402467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B53B6D6-7300-4C3D-591E-2098B0712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437955" y="5960825"/>
              <a:ext cx="2173910" cy="2359763"/>
            </a:xfrm>
            <a:prstGeom prst="rect">
              <a:avLst/>
            </a:prstGeom>
          </p:spPr>
        </p:pic>
        <p:sp>
          <p:nvSpPr>
            <p:cNvPr id="43" name="Title 1">
              <a:extLst>
                <a:ext uri="{FF2B5EF4-FFF2-40B4-BE49-F238E27FC236}">
                  <a16:creationId xmlns:a16="http://schemas.microsoft.com/office/drawing/2014/main" id="{69C2B1AF-875E-B1A3-A2DF-0C1AAA9013A2}"/>
                </a:ext>
              </a:extLst>
            </p:cNvPr>
            <p:cNvSpPr txBox="1">
              <a:spLocks/>
            </p:cNvSpPr>
            <p:nvPr/>
          </p:nvSpPr>
          <p:spPr>
            <a:xfrm>
              <a:off x="10454119" y="7864904"/>
              <a:ext cx="948883" cy="4983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>
              <a:normAutofit fontScale="975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000" b="1" dirty="0" err="1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ea typeface="Microsoft JhengHei" pitchFamily="34" charset="-120"/>
                  <a:cs typeface="Microsoft Tai Le" pitchFamily="34" charset="0"/>
                </a:rPr>
                <a:t>探訪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4417C49-8EEA-28A4-F58E-B5AD183242B9}"/>
              </a:ext>
            </a:extLst>
          </p:cNvPr>
          <p:cNvGrpSpPr/>
          <p:nvPr/>
        </p:nvGrpSpPr>
        <p:grpSpPr>
          <a:xfrm>
            <a:off x="5134998" y="2228959"/>
            <a:ext cx="3922154" cy="1805753"/>
            <a:chOff x="12965181" y="-785256"/>
            <a:chExt cx="6191699" cy="3099286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8FB42F9-134F-F4DB-4C6A-B156CFD62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2965181" y="-785256"/>
              <a:ext cx="6191699" cy="3099286"/>
            </a:xfrm>
            <a:prstGeom prst="rect">
              <a:avLst/>
            </a:prstGeom>
          </p:spPr>
        </p:pic>
        <p:sp>
          <p:nvSpPr>
            <p:cNvPr id="45" name="Title 1">
              <a:extLst>
                <a:ext uri="{FF2B5EF4-FFF2-40B4-BE49-F238E27FC236}">
                  <a16:creationId xmlns:a16="http://schemas.microsoft.com/office/drawing/2014/main" id="{CCE8B851-C62F-C6AD-833B-52110F050970}"/>
                </a:ext>
              </a:extLst>
            </p:cNvPr>
            <p:cNvSpPr txBox="1">
              <a:spLocks/>
            </p:cNvSpPr>
            <p:nvPr/>
          </p:nvSpPr>
          <p:spPr>
            <a:xfrm>
              <a:off x="16723795" y="-629531"/>
              <a:ext cx="2227763" cy="49838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>
              <a:normAutofit fontScale="750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兒童主日學 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683B34F-1CC3-8736-72BC-BC50C9441150}"/>
              </a:ext>
            </a:extLst>
          </p:cNvPr>
          <p:cNvGrpSpPr/>
          <p:nvPr/>
        </p:nvGrpSpPr>
        <p:grpSpPr>
          <a:xfrm>
            <a:off x="132813" y="120781"/>
            <a:ext cx="2979453" cy="1966469"/>
            <a:chOff x="159375" y="144936"/>
            <a:chExt cx="3778487" cy="2683680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42A014AA-8399-A4C0-429F-90E9597FC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9375" y="144936"/>
              <a:ext cx="3778487" cy="2683680"/>
            </a:xfrm>
            <a:prstGeom prst="rect">
              <a:avLst/>
            </a:prstGeom>
          </p:spPr>
        </p:pic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F69C72E-2453-4DC7-E7F5-D856F307C42D}"/>
                </a:ext>
              </a:extLst>
            </p:cNvPr>
            <p:cNvSpPr/>
            <p:nvPr/>
          </p:nvSpPr>
          <p:spPr>
            <a:xfrm>
              <a:off x="294660" y="255534"/>
              <a:ext cx="950220" cy="54603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證道</a:t>
              </a:r>
              <a:endParaRPr 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endParaRPr>
            </a:p>
          </p:txBody>
        </p: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6BA8B61D-78B2-B25B-9541-EAEFBD0A38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20271" y="4321312"/>
            <a:ext cx="3680479" cy="1709713"/>
          </a:xfrm>
          <a:prstGeom prst="rect">
            <a:avLst/>
          </a:prstGeom>
        </p:spPr>
      </p:pic>
      <p:sp>
        <p:nvSpPr>
          <p:cNvPr id="56" name="Title 1">
            <a:extLst>
              <a:ext uri="{FF2B5EF4-FFF2-40B4-BE49-F238E27FC236}">
                <a16:creationId xmlns:a16="http://schemas.microsoft.com/office/drawing/2014/main" id="{789D7E1A-8094-12E3-CDB6-C41265480CF7}"/>
              </a:ext>
            </a:extLst>
          </p:cNvPr>
          <p:cNvSpPr txBox="1">
            <a:spLocks/>
          </p:cNvSpPr>
          <p:nvPr/>
        </p:nvSpPr>
        <p:spPr>
          <a:xfrm>
            <a:off x="2241047" y="4425191"/>
            <a:ext cx="1352401" cy="3355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ea typeface="Microsoft JhengHei" pitchFamily="34" charset="-120"/>
                <a:cs typeface="Microsoft Tai Le" pitchFamily="34" charset="0"/>
              </a:rPr>
              <a:t>家庭聚會</a:t>
            </a:r>
            <a:endParaRPr lang="en-US" sz="2000" b="1" dirty="0">
              <a:solidFill>
                <a:srgbClr val="873624">
                  <a:lumMod val="50000"/>
                </a:srgbClr>
              </a:solidFill>
              <a:latin typeface="Microsoft JhengHei" pitchFamily="34" charset="-120"/>
              <a:ea typeface="Microsoft JhengHei" pitchFamily="34" charset="-120"/>
              <a:cs typeface="Microsoft Tai Le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AB4F5F-51CC-2EF3-938C-1A205C515159}"/>
              </a:ext>
            </a:extLst>
          </p:cNvPr>
          <p:cNvGrpSpPr/>
          <p:nvPr/>
        </p:nvGrpSpPr>
        <p:grpSpPr>
          <a:xfrm>
            <a:off x="6433203" y="4195131"/>
            <a:ext cx="2513833" cy="2461049"/>
            <a:chOff x="7719843" y="5034157"/>
            <a:chExt cx="3016599" cy="2953258"/>
          </a:xfrm>
        </p:grpSpPr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F031783-820C-FE04-161B-53DCF68C1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19843" y="5034157"/>
              <a:ext cx="3016599" cy="2953258"/>
            </a:xfrm>
            <a:prstGeom prst="rect">
              <a:avLst/>
            </a:prstGeom>
          </p:spPr>
        </p:pic>
        <p:sp>
          <p:nvSpPr>
            <p:cNvPr id="62" name="內容版面配置區 2">
              <a:extLst>
                <a:ext uri="{FF2B5EF4-FFF2-40B4-BE49-F238E27FC236}">
                  <a16:creationId xmlns:a16="http://schemas.microsoft.com/office/drawing/2014/main" id="{5345B38A-2E74-A6F9-9381-AAF0E3BBD0C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859738" y="5185803"/>
              <a:ext cx="917316" cy="41419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2400">
                  <a:solidFill>
                    <a:srgbClr val="26262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"/>
                <a:defRPr sz="2200">
                  <a:solidFill>
                    <a:srgbClr val="26262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2000">
                  <a:solidFill>
                    <a:srgbClr val="26262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>
                  <a:solidFill>
                    <a:srgbClr val="26262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pitchFamily="2" charset="2"/>
                <a:buChar char=""/>
                <a:defRPr sz="1600">
                  <a:solidFill>
                    <a:srgbClr val="262626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ts val="2400"/>
                </a:spcBef>
                <a:buClrTx/>
                <a:buNone/>
              </a:pPr>
              <a:r>
                <a:rPr lang="zh-TW" altLang="en-US" sz="2000" b="1" dirty="0">
                  <a:solidFill>
                    <a:srgbClr val="873624">
                      <a:lumMod val="50000"/>
                    </a:srgbClr>
                  </a:solidFill>
                  <a:latin typeface="Microsoft JhengHei" pitchFamily="34" charset="-120"/>
                  <a:cs typeface="Microsoft Tai Le" pitchFamily="34" charset="0"/>
                </a:rPr>
                <a:t>祈禱</a:t>
              </a:r>
              <a:endParaRPr lang="zh-HK" altLang="en-US" sz="2000" b="1" dirty="0">
                <a:solidFill>
                  <a:srgbClr val="873624">
                    <a:lumMod val="50000"/>
                  </a:srgbClr>
                </a:solidFill>
                <a:latin typeface="Microsoft JhengHei" pitchFamily="34" charset="-120"/>
                <a:cs typeface="Microsoft Tai Le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7063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A048B011-6807-4F12-03C3-3F44EB650105}"/>
              </a:ext>
            </a:extLst>
          </p:cNvPr>
          <p:cNvSpPr/>
          <p:nvPr/>
        </p:nvSpPr>
        <p:spPr>
          <a:xfrm>
            <a:off x="12995" y="-254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B7B3BD-B8B2-B224-5BD4-BBD2E470F9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60" r="7194" b="-1"/>
          <a:stretch>
            <a:fillRect/>
          </a:stretch>
        </p:blipFill>
        <p:spPr>
          <a:xfrm>
            <a:off x="249860" y="4610632"/>
            <a:ext cx="3241289" cy="2154123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E5309A-2844-D845-56F3-06FFDAF379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1" b="19928"/>
          <a:stretch>
            <a:fillRect/>
          </a:stretch>
        </p:blipFill>
        <p:spPr>
          <a:xfrm>
            <a:off x="8421567" y="4610632"/>
            <a:ext cx="3600347" cy="202519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ECC146-231A-B22F-B7FC-F44EB60F9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6045" y="398856"/>
            <a:ext cx="1463111" cy="2680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4629FB-20A2-32FF-857C-1738584E0B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72" y="86687"/>
            <a:ext cx="2007297" cy="32761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8D7A9-57C3-3034-56C8-204824A8D7D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498" r="8051" b="2"/>
          <a:stretch>
            <a:fillRect/>
          </a:stretch>
        </p:blipFill>
        <p:spPr>
          <a:xfrm>
            <a:off x="4197290" y="4589589"/>
            <a:ext cx="3383912" cy="2205939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8C846F-E7F8-90BE-4587-39E01995AA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8500" y="169371"/>
            <a:ext cx="2060022" cy="29307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62EA74-1C4E-C2FC-9258-44B1EF1879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5654" y="299266"/>
            <a:ext cx="4359057" cy="2247945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F46931C1-05C7-EBF8-F868-F529EF1E1192}"/>
              </a:ext>
            </a:extLst>
          </p:cNvPr>
          <p:cNvSpPr txBox="1"/>
          <p:nvPr/>
        </p:nvSpPr>
        <p:spPr>
          <a:xfrm>
            <a:off x="300876" y="2650591"/>
            <a:ext cx="11954285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defRPr sz="8800">
                <a:solidFill>
                  <a:srgbClr val="000000"/>
                </a:solidFill>
                <a:latin typeface="Dream Avenue"/>
                <a:ea typeface="Dream Avenue"/>
                <a:cs typeface="Dream Avenue"/>
              </a:defRPr>
            </a:lvl1pPr>
          </a:lstStyle>
          <a:p>
            <a:pPr algn="ctr">
              <a:spcBef>
                <a:spcPct val="0"/>
              </a:spcBef>
            </a:pPr>
            <a:r>
              <a:rPr lang="zh-TW" altLang="en-US" sz="6400" b="1" dirty="0">
                <a:sym typeface="Dream Avenue"/>
              </a:rPr>
              <a:t>第三幕：</a:t>
            </a:r>
            <a:r>
              <a:rPr lang="en-US" sz="6400" b="1" spc="-192" dirty="0" err="1">
                <a:latin typeface="TT Wellingtons Italics"/>
                <a:ea typeface="TT Wellingtons Italics"/>
                <a:cs typeface="TT Wellingtons Italics"/>
                <a:sym typeface="TT Wellingtons Italics"/>
              </a:rPr>
              <a:t>神讓我看見</a:t>
            </a:r>
            <a:r>
              <a:rPr lang="en-US" sz="6400" b="1" spc="-192" dirty="0">
                <a:latin typeface="TT Wellingtons Italics"/>
                <a:ea typeface="TT Wellingtons Italics"/>
                <a:cs typeface="TT Wellingtons Italics"/>
                <a:sym typeface="TT Wellingtons Italics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n-US" sz="6400" b="1" spc="-192" dirty="0" err="1">
                <a:latin typeface="TT Wellingtons Italics"/>
                <a:ea typeface="TT Wellingtons Italics"/>
                <a:cs typeface="TT Wellingtons Italics"/>
                <a:sym typeface="TT Wellingtons Italics"/>
              </a:rPr>
              <a:t>祂正在工作</a:t>
            </a:r>
            <a:r>
              <a:rPr lang="en-US" sz="6400" b="1" spc="-192" dirty="0">
                <a:latin typeface="TT Wellingtons Italics"/>
                <a:ea typeface="TT Wellingtons Italics"/>
                <a:cs typeface="TT Wellingtons Italics"/>
                <a:sym typeface="TT Wellingtons Italics"/>
              </a:rPr>
              <a:t>、</a:t>
            </a:r>
            <a:r>
              <a:rPr lang="zh-TW" altLang="en-US" sz="6400" b="1" spc="-192" dirty="0">
                <a:latin typeface="TT Wellingtons Italics"/>
                <a:ea typeface="TT Wellingtons Italics"/>
                <a:cs typeface="TT Wellingtons Italics"/>
                <a:sym typeface="TT Wellingtons Italics"/>
              </a:rPr>
              <a:t>羊群的需要</a:t>
            </a:r>
            <a:endParaRPr lang="en-US" sz="6400" b="1" dirty="0">
              <a:sym typeface="Dream Avenue"/>
            </a:endParaRPr>
          </a:p>
        </p:txBody>
      </p:sp>
    </p:spTree>
    <p:extLst>
      <p:ext uri="{BB962C8B-B14F-4D97-AF65-F5344CB8AC3E}">
        <p14:creationId xmlns:p14="http://schemas.microsoft.com/office/powerpoint/2010/main" val="3140676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5F05E2B-E5F2-303F-9BAC-80E1ADF4E46E}"/>
              </a:ext>
            </a:extLst>
          </p:cNvPr>
          <p:cNvSpPr/>
          <p:nvPr/>
        </p:nvSpPr>
        <p:spPr>
          <a:xfrm>
            <a:off x="0" y="-6426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DA6A3B-7231-618A-8393-771D4850A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514181"/>
            <a:ext cx="1989239" cy="31194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DA0EC-1C89-11B7-D503-FABD63BBF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6781" y="3223146"/>
            <a:ext cx="1786535" cy="34738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57E6C4-54CA-A2A0-3015-6E31A1653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541" y="3566987"/>
            <a:ext cx="1989239" cy="31081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B199F6-74C7-813D-1E64-5C88283E92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4172" y="3491341"/>
            <a:ext cx="1357225" cy="32594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B6E00C7-EBD4-4E4D-6B42-A9C13E1C78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6839" y="54007"/>
            <a:ext cx="3454400" cy="31799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3760DE-39F3-7328-384B-3650523A3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0908" y="3529421"/>
            <a:ext cx="1802745" cy="32728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E84991F-CF92-5761-B22E-1D7C9FAEC834}"/>
              </a:ext>
            </a:extLst>
          </p:cNvPr>
          <p:cNvGrpSpPr/>
          <p:nvPr/>
        </p:nvGrpSpPr>
        <p:grpSpPr>
          <a:xfrm>
            <a:off x="7297931" y="5080"/>
            <a:ext cx="4685385" cy="3062115"/>
            <a:chOff x="6961633" y="223610"/>
            <a:chExt cx="6803133" cy="41774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42C119-63A8-BDE1-05A3-F75E24A5B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61633" y="506317"/>
              <a:ext cx="6803133" cy="38947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67D162-67BA-46BC-174B-FA003CA294FD}"/>
                </a:ext>
              </a:extLst>
            </p:cNvPr>
            <p:cNvSpPr txBox="1"/>
            <p:nvPr/>
          </p:nvSpPr>
          <p:spPr>
            <a:xfrm>
              <a:off x="6961633" y="223610"/>
              <a:ext cx="3631406" cy="685900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r>
                <a:rPr lang="zh-TW" altLang="en-US" sz="2667" dirty="0">
                  <a:ea typeface="PMingLiU" panose="02020500000000000000" pitchFamily="18" charset="-120"/>
                  <a:cs typeface="Cambria" panose="02040503050406030204" pitchFamily="18" charset="0"/>
                </a:rPr>
                <a:t>靜園姊妹</a:t>
              </a:r>
              <a:endParaRPr lang="en-US" sz="2667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36BF6D6-AB5C-C305-6A89-7FEF086075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54007"/>
            <a:ext cx="2286000" cy="325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06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8B304904-BE3C-2582-AA3B-1684BFC22752}"/>
              </a:ext>
            </a:extLst>
          </p:cNvPr>
          <p:cNvSpPr/>
          <p:nvPr/>
        </p:nvSpPr>
        <p:spPr>
          <a:xfrm>
            <a:off x="12995" y="-2540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EEFE99-A0FD-1E3A-5C07-F7DF60EE7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7" y="3233743"/>
            <a:ext cx="5428174" cy="33747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F542CE-96B4-D439-A73F-6AE8ECECC38D}"/>
              </a:ext>
            </a:extLst>
          </p:cNvPr>
          <p:cNvSpPr txBox="1"/>
          <p:nvPr/>
        </p:nvSpPr>
        <p:spPr>
          <a:xfrm>
            <a:off x="5691411" y="285226"/>
            <a:ext cx="62629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+mn-ea"/>
              </a:rPr>
              <a:t>1 </a:t>
            </a:r>
            <a:r>
              <a:rPr lang="zh-TW" altLang="en-US" sz="2800" dirty="0">
                <a:latin typeface="+mn-ea"/>
              </a:rPr>
              <a:t>我們既有這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許多的見證人，如同雲彩圍着我們</a:t>
            </a:r>
            <a:r>
              <a:rPr lang="zh-TW" altLang="en-US" sz="2800" dirty="0">
                <a:latin typeface="+mn-ea"/>
              </a:rPr>
              <a:t>，就當放下各樣的重擔，脫去容易纏累我們的罪，存心忍耐，奔那擺在我們前頭的路程，</a:t>
            </a:r>
            <a:r>
              <a:rPr lang="en-US" altLang="zh-TW" sz="2800" dirty="0">
                <a:latin typeface="+mn-ea"/>
              </a:rPr>
              <a:t>(</a:t>
            </a:r>
            <a:r>
              <a:rPr lang="zh-TW" altLang="en-US" sz="2800" dirty="0">
                <a:latin typeface="+mn-ea"/>
              </a:rPr>
              <a:t>希伯來書</a:t>
            </a:r>
            <a:r>
              <a:rPr lang="en-US" altLang="zh-TW" sz="2800" dirty="0">
                <a:latin typeface="+mn-ea"/>
              </a:rPr>
              <a:t>12</a:t>
            </a:r>
            <a:r>
              <a:rPr lang="zh-TW" altLang="en-US" sz="2800" dirty="0">
                <a:latin typeface="+mn-ea"/>
              </a:rPr>
              <a:t>：</a:t>
            </a:r>
            <a:r>
              <a:rPr lang="en-US" altLang="zh-TW" sz="2800" dirty="0">
                <a:latin typeface="+mn-ea"/>
              </a:rPr>
              <a:t>1)</a:t>
            </a:r>
            <a:endParaRPr lang="en-US" sz="2800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42A146-18AF-D914-67AA-3507976CB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6" y="100585"/>
            <a:ext cx="5493274" cy="25372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6619A6-6C71-CB6A-9D7F-1B9CA99CF7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5" r="6765" b="-1"/>
          <a:stretch/>
        </p:blipFill>
        <p:spPr>
          <a:xfrm>
            <a:off x="5992708" y="3250676"/>
            <a:ext cx="5936055" cy="33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2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69D5-5C9E-8E66-7231-1C7F9607A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10" y="464643"/>
            <a:ext cx="10859979" cy="349422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傳</a:t>
            </a:r>
            <a:r>
              <a:rPr lang="en-US" altLang="zh-TW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4: 4 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「我看到：人一切的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勞碌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和各樣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工作的成就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，都是人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彼此爭強好勝的結果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。這也是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虛空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，也是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捕風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。」</a:t>
            </a:r>
            <a:r>
              <a:rPr lang="en-US" altLang="zh-TW" sz="5400" dirty="0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(</a:t>
            </a:r>
            <a:r>
              <a:rPr lang="en-US" altLang="zh-TW" sz="5400" dirty="0" err="1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環球聖經譯本</a:t>
            </a:r>
            <a:r>
              <a:rPr lang="en-US" altLang="zh-TW" sz="5400" dirty="0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)</a:t>
            </a:r>
            <a:endParaRPr lang="en-US" sz="5400" b="1" dirty="0">
              <a:solidFill>
                <a:srgbClr val="FF0000"/>
              </a:solidFill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10535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6356221" y="1128605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2" name="Freeform 2"/>
          <p:cNvSpPr/>
          <p:nvPr/>
        </p:nvSpPr>
        <p:spPr>
          <a:xfrm>
            <a:off x="0" y="-214677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  <p:txBody>
          <a:bodyPr/>
          <a:lstStyle/>
          <a:p>
            <a:endParaRPr lang="en-US" sz="4800" b="1" dirty="0"/>
          </a:p>
        </p:txBody>
      </p:sp>
      <p:sp>
        <p:nvSpPr>
          <p:cNvPr id="3" name="TextBox 3"/>
          <p:cNvSpPr txBox="1"/>
          <p:nvPr/>
        </p:nvSpPr>
        <p:spPr>
          <a:xfrm>
            <a:off x="250710" y="1441133"/>
            <a:ext cx="11321263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• 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神不是在等我們「完全預備好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」，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而是</a:t>
            </a:r>
            <a:endParaRPr lang="en-US" sz="4400" dirty="0">
              <a:solidFill>
                <a:srgbClr val="737373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在</a:t>
            </a:r>
            <a:r>
              <a:rPr lang="en-US" sz="4400" b="1" dirty="0" err="1">
                <a:solidFill>
                  <a:srgbClr val="FF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「順服中塑造」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我們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。</a:t>
            </a:r>
          </a:p>
          <a:p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• 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每一步的擺上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，</a:t>
            </a:r>
          </a:p>
          <a:p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都是</a:t>
            </a:r>
            <a:r>
              <a:rPr lang="en-US" sz="4400" b="1" dirty="0" err="1">
                <a:solidFill>
                  <a:srgbClr val="FF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神雕琢的過程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。</a:t>
            </a:r>
          </a:p>
          <a:p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• </a:t>
            </a:r>
            <a:r>
              <a:rPr lang="en-US" sz="4400" b="1" dirty="0" err="1">
                <a:solidFill>
                  <a:srgbClr val="FF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軟弱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不是攔阻，而是</a:t>
            </a:r>
            <a:endParaRPr lang="en-US" sz="4400" dirty="0">
              <a:solidFill>
                <a:srgbClr val="737373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神恩典彰顯的空間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。</a:t>
            </a:r>
          </a:p>
          <a:p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• </a:t>
            </a:r>
            <a:r>
              <a:rPr lang="en-US" sz="4400" dirty="0" err="1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當我們願意踏出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，</a:t>
            </a:r>
          </a:p>
          <a:p>
            <a:r>
              <a:rPr lang="en-US" sz="4400" b="1" dirty="0" err="1">
                <a:solidFill>
                  <a:srgbClr val="FF0000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神就在前面開路</a:t>
            </a:r>
            <a:r>
              <a:rPr lang="en-US" sz="4400" dirty="0">
                <a:solidFill>
                  <a:srgbClr val="737373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。</a:t>
            </a:r>
          </a:p>
        </p:txBody>
      </p:sp>
      <p:sp>
        <p:nvSpPr>
          <p:cNvPr id="4" name="Freeform 4"/>
          <p:cNvSpPr/>
          <p:nvPr/>
        </p:nvSpPr>
        <p:spPr>
          <a:xfrm rot="-9376254">
            <a:off x="10200894" y="-1937065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8860402" y="3581400"/>
            <a:ext cx="3245349" cy="3074231"/>
          </a:xfrm>
          <a:custGeom>
            <a:avLst/>
            <a:gdLst/>
            <a:ahLst/>
            <a:cxnLst/>
            <a:rect l="l" t="t" r="r" b="b"/>
            <a:pathLst>
              <a:path w="4868024" h="4611346">
                <a:moveTo>
                  <a:pt x="0" y="0"/>
                </a:moveTo>
                <a:lnTo>
                  <a:pt x="4868024" y="0"/>
                </a:lnTo>
                <a:lnTo>
                  <a:pt x="4868024" y="4611347"/>
                </a:lnTo>
                <a:lnTo>
                  <a:pt x="0" y="4611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TextBox 13"/>
          <p:cNvSpPr txBox="1"/>
          <p:nvPr/>
        </p:nvSpPr>
        <p:spPr>
          <a:xfrm>
            <a:off x="204628" y="57024"/>
            <a:ext cx="11782745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defRPr sz="8800">
                <a:solidFill>
                  <a:srgbClr val="000000"/>
                </a:solidFill>
                <a:latin typeface="Dream Avenue"/>
                <a:ea typeface="Dream Avenue"/>
                <a:cs typeface="Dream Avenue"/>
              </a:defRPr>
            </a:lvl1pPr>
          </a:lstStyle>
          <a:p>
            <a:pPr algn="ctr"/>
            <a:r>
              <a:rPr lang="en-US" sz="4400" dirty="0" err="1">
                <a:sym typeface="Dream Avenue"/>
              </a:rPr>
              <a:t>學習與體會</a:t>
            </a:r>
            <a:r>
              <a:rPr lang="en-US" sz="4400" dirty="0">
                <a:sym typeface="Dream Avenue"/>
              </a:rPr>
              <a:t>: </a:t>
            </a:r>
            <a:r>
              <a:rPr lang="en-US" sz="4400" dirty="0" err="1">
                <a:sym typeface="Open Sans Light"/>
              </a:rPr>
              <a:t>神不是一次完成所有事，而是一腳踏進去，一步一步塑造我們</a:t>
            </a:r>
            <a:endParaRPr lang="en-US" sz="4400" dirty="0">
              <a:sym typeface="Dream Avenue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5241866" y="2798556"/>
            <a:ext cx="6977869" cy="4002421"/>
            <a:chOff x="0" y="0"/>
            <a:chExt cx="7981950" cy="4578350"/>
          </a:xfrm>
        </p:grpSpPr>
        <p:sp>
          <p:nvSpPr>
            <p:cNvPr id="8" name="Freeform 8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l="l" t="t" r="r" b="b"/>
              <a:pathLst>
                <a:path w="6055360" h="378968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5"/>
              <a:stretch>
                <a:fillRect t="-432" b="-432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3" name="Freeform 3"/>
          <p:cNvSpPr/>
          <p:nvPr/>
        </p:nvSpPr>
        <p:spPr>
          <a:xfrm>
            <a:off x="206663" y="2061077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4" name="Freeform 4"/>
          <p:cNvSpPr/>
          <p:nvPr/>
        </p:nvSpPr>
        <p:spPr>
          <a:xfrm rot="-9376254">
            <a:off x="9760253" y="-975480"/>
            <a:ext cx="2610612" cy="5486400"/>
          </a:xfrm>
          <a:custGeom>
            <a:avLst/>
            <a:gdLst/>
            <a:ahLst/>
            <a:cxnLst/>
            <a:rect l="l" t="t" r="r" b="b"/>
            <a:pathLst>
              <a:path w="3915918" h="8229600">
                <a:moveTo>
                  <a:pt x="0" y="0"/>
                </a:moveTo>
                <a:lnTo>
                  <a:pt x="3915918" y="0"/>
                </a:lnTo>
                <a:lnTo>
                  <a:pt x="391591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>
            <a:off x="2185107" y="889000"/>
            <a:ext cx="6557450" cy="5486400"/>
          </a:xfrm>
          <a:custGeom>
            <a:avLst/>
            <a:gdLst/>
            <a:ahLst/>
            <a:cxnLst/>
            <a:rect l="l" t="t" r="r" b="b"/>
            <a:pathLst>
              <a:path w="9836175" h="8229600">
                <a:moveTo>
                  <a:pt x="0" y="0"/>
                </a:moveTo>
                <a:lnTo>
                  <a:pt x="9836176" y="0"/>
                </a:lnTo>
                <a:lnTo>
                  <a:pt x="98361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4251149" y="4283827"/>
            <a:ext cx="3245349" cy="3074231"/>
          </a:xfrm>
          <a:custGeom>
            <a:avLst/>
            <a:gdLst/>
            <a:ahLst/>
            <a:cxnLst/>
            <a:rect l="l" t="t" r="r" b="b"/>
            <a:pathLst>
              <a:path w="4868024" h="4611346">
                <a:moveTo>
                  <a:pt x="0" y="0"/>
                </a:moveTo>
                <a:lnTo>
                  <a:pt x="4868024" y="0"/>
                </a:lnTo>
                <a:lnTo>
                  <a:pt x="4868024" y="4611347"/>
                </a:lnTo>
                <a:lnTo>
                  <a:pt x="0" y="46113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1500493" y="466371"/>
            <a:ext cx="8377081" cy="1171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10"/>
              </a:lnSpc>
            </a:pPr>
            <a:r>
              <a:rPr lang="en-US" sz="7150" dirty="0" err="1">
                <a:solidFill>
                  <a:srgbClr val="623A2A"/>
                </a:solidFill>
                <a:latin typeface="Dream Avenue"/>
                <a:ea typeface="Dream Avenue"/>
                <a:cs typeface="Dream Avenue"/>
                <a:sym typeface="Dream Avenue"/>
              </a:rPr>
              <a:t>你當剛強壯膽</a:t>
            </a:r>
            <a:r>
              <a:rPr lang="en-US" sz="7150" dirty="0">
                <a:solidFill>
                  <a:srgbClr val="623A2A"/>
                </a:solidFill>
                <a:latin typeface="Dream Avenue"/>
                <a:ea typeface="Dream Avenue"/>
                <a:cs typeface="Dream Avenue"/>
                <a:sym typeface="Dream Avenue"/>
              </a:rPr>
              <a:t>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033322" y="1609840"/>
            <a:ext cx="7311421" cy="164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334" spc="269" dirty="0" err="1">
                <a:solidFill>
                  <a:srgbClr val="623A2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耶和華你的神必與你同在</a:t>
            </a:r>
            <a:r>
              <a:rPr lang="en-US" sz="5334" spc="269" dirty="0">
                <a:solidFill>
                  <a:srgbClr val="623A2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。— </a:t>
            </a:r>
            <a:r>
              <a:rPr lang="en-US" sz="5334" spc="269" dirty="0" err="1">
                <a:solidFill>
                  <a:srgbClr val="623A2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約書亞記</a:t>
            </a:r>
            <a:r>
              <a:rPr lang="en-US" sz="5334" spc="269" dirty="0">
                <a:solidFill>
                  <a:srgbClr val="623A2A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1:9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D3FD-AC2D-E436-75C3-57398B7B3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24994-D3F6-216D-4631-D3D0455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687" y="1509783"/>
            <a:ext cx="10103353" cy="3245097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latin typeface="+mn-ea"/>
              </a:rPr>
              <a:t>約</a:t>
            </a:r>
            <a:r>
              <a:rPr lang="en-US" altLang="zh-TW" sz="4400" dirty="0">
                <a:latin typeface="+mn-ea"/>
              </a:rPr>
              <a:t>15:16 </a:t>
            </a:r>
            <a:r>
              <a:rPr lang="zh-TW" altLang="en-US" sz="4400" dirty="0">
                <a:latin typeface="+mn-ea"/>
              </a:rPr>
              <a:t>不 是 你 們 </a:t>
            </a:r>
            <a:r>
              <a:rPr lang="zh-TW" altLang="en-US" sz="4400" b="1" dirty="0">
                <a:solidFill>
                  <a:srgbClr val="FF0000"/>
                </a:solidFill>
                <a:latin typeface="+mn-ea"/>
              </a:rPr>
              <a:t>揀 選 </a:t>
            </a:r>
            <a:r>
              <a:rPr lang="zh-TW" altLang="en-US" sz="4400" dirty="0">
                <a:latin typeface="+mn-ea"/>
              </a:rPr>
              <a:t>了 我 ， 是 我 揀 選 了 你 們 ， 並 且 分 </a:t>
            </a:r>
            <a:r>
              <a:rPr lang="zh-TW" altLang="en-US" sz="4400" b="1" dirty="0">
                <a:solidFill>
                  <a:srgbClr val="FF0000"/>
                </a:solidFill>
                <a:latin typeface="+mn-ea"/>
              </a:rPr>
              <a:t>派 你 們 去 結 果 子 ， 叫 你 們 的 果 子 常 存</a:t>
            </a:r>
            <a:r>
              <a:rPr lang="zh-TW" altLang="en-US" sz="4400" dirty="0">
                <a:latin typeface="+mn-ea"/>
              </a:rPr>
              <a:t> ， 使 你 們 </a:t>
            </a:r>
            <a:r>
              <a:rPr lang="zh-TW" altLang="en-US" sz="4400" b="1" dirty="0">
                <a:solidFill>
                  <a:srgbClr val="FF0000"/>
                </a:solidFill>
                <a:latin typeface="+mn-ea"/>
              </a:rPr>
              <a:t>奉 我 的 名 ， 無 論 向 父 求 甚 麼 ， 他 就 賜 給 你 們 。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02AA4D-99C3-EBEC-71BF-20ADCC8796DB}"/>
              </a:ext>
            </a:extLst>
          </p:cNvPr>
          <p:cNvSpPr txBox="1"/>
          <p:nvPr/>
        </p:nvSpPr>
        <p:spPr>
          <a:xfrm>
            <a:off x="757687" y="349589"/>
            <a:ext cx="107654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rgbClr val="333333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宣教士、傳道人？順服忠心的事奉</a:t>
            </a:r>
            <a:endParaRPr lang="en-US" altLang="zh-TW" sz="4800" b="0" i="0" dirty="0">
              <a:solidFill>
                <a:srgbClr val="333333"/>
              </a:solidFill>
              <a:effectLst/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80118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28629-5283-8B3E-9BD1-22C69B3DA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55AA57E-1AD2-E449-15DA-74CAA4DD0EE6}"/>
              </a:ext>
            </a:extLst>
          </p:cNvPr>
          <p:cNvSpPr txBox="1"/>
          <p:nvPr/>
        </p:nvSpPr>
        <p:spPr>
          <a:xfrm>
            <a:off x="1095017" y="2493745"/>
            <a:ext cx="8451751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altLang="zh-TW" dirty="0"/>
              <a:t>2026年7</a:t>
            </a:r>
            <a:r>
              <a:rPr lang="zh-TW" altLang="en-US" dirty="0"/>
              <a:t>月</a:t>
            </a:r>
            <a:r>
              <a:rPr lang="en-US" altLang="zh-TW" dirty="0"/>
              <a:t>30</a:t>
            </a:r>
            <a:r>
              <a:rPr lang="zh-TW" altLang="en-US" dirty="0"/>
              <a:t>日 </a:t>
            </a:r>
            <a:r>
              <a:rPr lang="zh-TW" altLang="en-US" dirty="0">
                <a:solidFill>
                  <a:srgbClr val="FF0000"/>
                </a:solidFill>
              </a:rPr>
              <a:t>前往清邁</a:t>
            </a:r>
            <a:endParaRPr lang="zh-HK" altLang="en-US" dirty="0">
              <a:solidFill>
                <a:srgbClr val="FF0000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ACE65A6-B165-E258-60F9-1893BAA5D518}"/>
              </a:ext>
            </a:extLst>
          </p:cNvPr>
          <p:cNvSpPr txBox="1"/>
          <p:nvPr/>
        </p:nvSpPr>
        <p:spPr>
          <a:xfrm>
            <a:off x="1095017" y="3408037"/>
            <a:ext cx="8451751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8-12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月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HK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</a:t>
            </a:r>
            <a:r>
              <a:rPr lang="zh-TW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清邁</a:t>
            </a:r>
            <a:r>
              <a:rPr 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sym typeface="Open Sans Light"/>
              </a:rPr>
              <a:t>平安佈道所</a:t>
            </a:r>
            <a:r>
              <a:rPr lang="zh-TW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事奉</a:t>
            </a:r>
            <a:endParaRPr lang="zh-HK" altLang="en-US" sz="36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31EEFD1-E368-B36A-B24F-924E268B5BB9}"/>
              </a:ext>
            </a:extLst>
          </p:cNvPr>
          <p:cNvSpPr txBox="1"/>
          <p:nvPr/>
        </p:nvSpPr>
        <p:spPr>
          <a:xfrm>
            <a:off x="430989" y="1316475"/>
            <a:ext cx="11107867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8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altLang="zh-TW" dirty="0"/>
              <a:t>2026年7</a:t>
            </a:r>
            <a:r>
              <a:rPr lang="zh-TW" altLang="en-US" dirty="0"/>
              <a:t>月</a:t>
            </a:r>
            <a:r>
              <a:rPr lang="en-US" altLang="zh-TW" dirty="0"/>
              <a:t>– 2030</a:t>
            </a:r>
            <a:r>
              <a:rPr lang="zh-TW" altLang="en-US" dirty="0"/>
              <a:t>年</a:t>
            </a:r>
            <a:r>
              <a:rPr lang="en-US" altLang="zh-TW" dirty="0"/>
              <a:t>6</a:t>
            </a:r>
            <a:r>
              <a:rPr lang="zh-TW" altLang="en-US" dirty="0"/>
              <a:t>月 泰國長期宣</a:t>
            </a:r>
            <a:r>
              <a:rPr lang="zh-TW" altLang="zh-HK" dirty="0"/>
              <a:t>教</a:t>
            </a:r>
            <a:endParaRPr lang="zh-HK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B8DCFF-C248-A9F4-C0F4-59B36D70EECB}"/>
              </a:ext>
            </a:extLst>
          </p:cNvPr>
          <p:cNvSpPr txBox="1"/>
          <p:nvPr/>
        </p:nvSpPr>
        <p:spPr>
          <a:xfrm>
            <a:off x="1095017" y="4254118"/>
            <a:ext cx="8451751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r>
              <a:rPr lang="en-US" altLang="zh-TW" dirty="0"/>
              <a:t>2027年 </a:t>
            </a:r>
            <a:r>
              <a:rPr lang="en-US" altLang="zh-TW" dirty="0">
                <a:solidFill>
                  <a:srgbClr val="FF0000"/>
                </a:solidFill>
              </a:rPr>
              <a:t>在曼谷</a:t>
            </a:r>
            <a:r>
              <a:rPr lang="zh-TW" altLang="en-US" dirty="0">
                <a:solidFill>
                  <a:srgbClr val="FF0000"/>
                </a:solidFill>
              </a:rPr>
              <a:t>學泰文</a:t>
            </a:r>
            <a:endParaRPr lang="zh-HK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5">
            <a:extLst>
              <a:ext uri="{FF2B5EF4-FFF2-40B4-BE49-F238E27FC236}">
                <a16:creationId xmlns:a16="http://schemas.microsoft.com/office/drawing/2014/main" id="{3FB21E24-F8EF-AE1B-5C27-5EDA620060A9}"/>
              </a:ext>
            </a:extLst>
          </p:cNvPr>
          <p:cNvSpPr txBox="1"/>
          <p:nvPr/>
        </p:nvSpPr>
        <p:spPr>
          <a:xfrm>
            <a:off x="1095018" y="5134758"/>
            <a:ext cx="845175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2028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1月-2030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6月 </a:t>
            </a:r>
            <a:r>
              <a:rPr lang="zh-HK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在泰北</a:t>
            </a:r>
            <a:r>
              <a:rPr lang="zh-TW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事奉</a:t>
            </a:r>
            <a:endParaRPr lang="zh-HK" altLang="en-US" sz="36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文字方塊 5">
            <a:extLst>
              <a:ext uri="{FF2B5EF4-FFF2-40B4-BE49-F238E27FC236}">
                <a16:creationId xmlns:a16="http://schemas.microsoft.com/office/drawing/2014/main" id="{E39B3453-251E-6821-140E-A0FF3DD4A4D3}"/>
              </a:ext>
            </a:extLst>
          </p:cNvPr>
          <p:cNvSpPr txBox="1"/>
          <p:nvPr/>
        </p:nvSpPr>
        <p:spPr>
          <a:xfrm>
            <a:off x="1095018" y="6000619"/>
            <a:ext cx="8451750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2030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年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6月30</a:t>
            </a:r>
            <a:r>
              <a:rPr lang="zh-TW" altLang="en-US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日</a:t>
            </a:r>
            <a:r>
              <a:rPr lang="en-US" altLang="zh-TW" sz="3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zh-HK" altLang="en-US" sz="36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回香港述職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08FCF4-D79E-45C0-52C1-B57AF98FA19D}"/>
              </a:ext>
            </a:extLst>
          </p:cNvPr>
          <p:cNvSpPr txBox="1"/>
          <p:nvPr/>
        </p:nvSpPr>
        <p:spPr>
          <a:xfrm>
            <a:off x="891329" y="153581"/>
            <a:ext cx="98885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sz="5400" dirty="0">
                <a:effectLst/>
                <a:highlight>
                  <a:srgbClr val="C0C0C0"/>
                </a:highlight>
                <a:ea typeface="Microsoft JhengHei" panose="020B0604030504040204" pitchFamily="34" charset="-120"/>
                <a:cs typeface="Cambria" panose="02040503050406030204" pitchFamily="18" charset="0"/>
              </a:rPr>
              <a:t>仍然倚靠、仍然被呼召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47848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88A5C76-8D30-E421-20CF-675B22E365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10CEA2F-586D-C7AA-3277-A6FFB3BCE20A}"/>
              </a:ext>
            </a:extLst>
          </p:cNvPr>
          <p:cNvSpPr txBox="1">
            <a:spLocks/>
          </p:cNvSpPr>
          <p:nvPr/>
        </p:nvSpPr>
        <p:spPr>
          <a:xfrm>
            <a:off x="3632433" y="56229"/>
            <a:ext cx="2919370" cy="815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4800" b="1" dirty="0"/>
              <a:t>代禱需要</a:t>
            </a:r>
            <a:endParaRPr lang="en-US" altLang="zh-TW" sz="48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23E3CB5-34B0-0990-1F0F-5981108130E7}"/>
              </a:ext>
            </a:extLst>
          </p:cNvPr>
          <p:cNvSpPr txBox="1">
            <a:spLocks/>
          </p:cNvSpPr>
          <p:nvPr/>
        </p:nvSpPr>
        <p:spPr>
          <a:xfrm>
            <a:off x="136470" y="927820"/>
            <a:ext cx="11717174" cy="562398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1. </a:t>
            </a:r>
            <a:r>
              <a:rPr lang="zh-TW" altLang="en-US" sz="2800" dirty="0"/>
              <a:t>記念在</a:t>
            </a:r>
            <a:r>
              <a:rPr lang="en-US" sz="2800" b="1" dirty="0">
                <a:solidFill>
                  <a:srgbClr val="FF0000"/>
                </a:solidFill>
              </a:rPr>
              <a:t>7</a:t>
            </a:r>
            <a:r>
              <a:rPr lang="zh-TW" altLang="en-US" sz="2800" b="1" dirty="0">
                <a:solidFill>
                  <a:srgbClr val="FF0000"/>
                </a:solidFill>
              </a:rPr>
              <a:t>月</a:t>
            </a:r>
            <a:r>
              <a:rPr lang="en-US" sz="2800" b="1" dirty="0">
                <a:solidFill>
                  <a:srgbClr val="FF0000"/>
                </a:solidFill>
              </a:rPr>
              <a:t>30</a:t>
            </a:r>
            <a:r>
              <a:rPr lang="zh-TW" altLang="en-US" sz="2800" b="1" dirty="0">
                <a:solidFill>
                  <a:srgbClr val="FF0000"/>
                </a:solidFill>
              </a:rPr>
              <a:t>日</a:t>
            </a:r>
            <a:r>
              <a:rPr lang="zh-TW" altLang="en-US" sz="2800" dirty="0"/>
              <a:t>去泰國的路程，和之後申請宣教士的</a:t>
            </a:r>
            <a:r>
              <a:rPr lang="zh-TW" altLang="en-US" sz="2800" b="1" dirty="0">
                <a:solidFill>
                  <a:srgbClr val="FF0000"/>
                </a:solidFill>
              </a:rPr>
              <a:t>續簽證</a:t>
            </a:r>
            <a:r>
              <a:rPr lang="zh-TW" altLang="en-US" sz="2800" dirty="0"/>
              <a:t>的安排都平安順利。</a:t>
            </a:r>
            <a:endParaRPr lang="en-US" sz="2800" dirty="0"/>
          </a:p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2. </a:t>
            </a:r>
            <a:r>
              <a:rPr lang="zh-TW" altLang="en-US" sz="2800" dirty="0">
                <a:latin typeface="+mn-ea"/>
              </a:rPr>
              <a:t>在清邁平安佈道所參與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白夷族事工的服侍代禱</a:t>
            </a:r>
            <a:r>
              <a:rPr lang="zh-TW" altLang="en-US" sz="2800" dirty="0">
                <a:latin typeface="+mn-ea"/>
              </a:rPr>
              <a:t>。求主幫助我與負責的羅國麗傳道同心配搭、廣傳福音。</a:t>
            </a:r>
            <a:endParaRPr lang="en-US" altLang="zh-TW" sz="2800" dirty="0">
              <a:latin typeface="+mn-ea"/>
            </a:endParaRPr>
          </a:p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3.</a:t>
            </a:r>
            <a:r>
              <a:rPr lang="zh-TW" altLang="en-US" sz="2800" dirty="0">
                <a:latin typeface="+mn-ea"/>
              </a:rPr>
              <a:t>求神賜我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學習泰文的智慧與記憶力</a:t>
            </a:r>
            <a:r>
              <a:rPr lang="zh-TW" altLang="en-US" sz="2800" dirty="0">
                <a:latin typeface="+mn-ea"/>
              </a:rPr>
              <a:t>，使我能有效地服侍當地人。</a:t>
            </a:r>
            <a:endParaRPr lang="en-US" altLang="zh-TW" sz="2800" dirty="0">
              <a:latin typeface="+mn-ea"/>
            </a:endParaRPr>
          </a:p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4. </a:t>
            </a:r>
            <a:r>
              <a:rPr lang="zh-TW" altLang="en-US" sz="2800" dirty="0">
                <a:latin typeface="+mn-ea"/>
              </a:rPr>
              <a:t>感謝神賜我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講道服侍</a:t>
            </a:r>
            <a:r>
              <a:rPr lang="zh-TW" altLang="en-US" sz="2800" dirty="0">
                <a:latin typeface="+mn-ea"/>
              </a:rPr>
              <a:t>的機會。未來將於</a:t>
            </a:r>
            <a:r>
              <a:rPr lang="en-US" altLang="zh-TW" sz="2800" dirty="0">
                <a:latin typeface="+mn-ea"/>
              </a:rPr>
              <a:t>8</a:t>
            </a:r>
            <a:r>
              <a:rPr lang="zh-TW" altLang="en-US" sz="2800" dirty="0">
                <a:latin typeface="+mn-ea"/>
              </a:rPr>
              <a:t>月和</a:t>
            </a:r>
            <a:r>
              <a:rPr lang="en-US" altLang="zh-TW" sz="2800" dirty="0">
                <a:latin typeface="+mn-ea"/>
              </a:rPr>
              <a:t>9</a:t>
            </a:r>
            <a:r>
              <a:rPr lang="zh-TW" altLang="en-US" sz="2800" dirty="0">
                <a:latin typeface="+mn-ea"/>
              </a:rPr>
              <a:t>月將再次在清邁悅語堂以廣東話分享信息。求主保守一切順利，繼續帶領我忠心傳講神的道，幫助會眾更深認識主、見證祂的榮耀。</a:t>
            </a:r>
            <a:endParaRPr lang="en-US" altLang="zh-TW" sz="2800" dirty="0">
              <a:latin typeface="+mn-ea"/>
            </a:endParaRPr>
          </a:p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5.</a:t>
            </a:r>
            <a:r>
              <a:rPr lang="zh-TW" altLang="en-US" sz="2800" dirty="0">
                <a:latin typeface="+mn-ea"/>
              </a:rPr>
              <a:t>請為我 </a:t>
            </a:r>
            <a:r>
              <a:rPr lang="en-US" altLang="zh-TW" sz="2800" dirty="0">
                <a:latin typeface="+mn-ea"/>
              </a:rPr>
              <a:t>6 </a:t>
            </a:r>
            <a:r>
              <a:rPr lang="zh-TW" altLang="en-US" sz="2800" dirty="0">
                <a:latin typeface="+mn-ea"/>
              </a:rPr>
              <a:t>月後在新環境的適應與安頓禱告</a:t>
            </a:r>
            <a:r>
              <a:rPr lang="en-US" altLang="zh-TW" sz="2800" dirty="0">
                <a:latin typeface="+mn-ea"/>
              </a:rPr>
              <a:t>;</a:t>
            </a:r>
            <a:r>
              <a:rPr lang="zh-TW" altLang="en-US" sz="2800" dirty="0">
                <a:latin typeface="+mn-ea"/>
              </a:rPr>
              <a:t>求主看顧我的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身心靈健康</a:t>
            </a:r>
            <a:r>
              <a:rPr lang="zh-TW" altLang="en-US" sz="2800" dirty="0">
                <a:latin typeface="+mn-ea"/>
              </a:rPr>
              <a:t>，使我每天親近主，與主緊密連結，得著屬天平安與信心。</a:t>
            </a:r>
            <a:endParaRPr lang="en-US" altLang="zh-TW" sz="2800" dirty="0">
              <a:latin typeface="+mn-ea"/>
            </a:endParaRPr>
          </a:p>
          <a:p>
            <a:pPr marL="0" indent="0">
              <a:buNone/>
            </a:pPr>
            <a:r>
              <a:rPr lang="en-US" altLang="zh-TW" sz="2800" dirty="0">
                <a:latin typeface="+mn-ea"/>
              </a:rPr>
              <a:t>6.</a:t>
            </a:r>
            <a:r>
              <a:rPr lang="zh-TW" altLang="en-US" sz="2800" dirty="0">
                <a:latin typeface="+mn-ea"/>
              </a:rPr>
              <a:t>請為</a:t>
            </a:r>
            <a:r>
              <a:rPr lang="zh-TW" altLang="en-US" sz="2800" b="1" dirty="0">
                <a:solidFill>
                  <a:srgbClr val="FF0000"/>
                </a:solidFill>
                <a:latin typeface="+mn-ea"/>
              </a:rPr>
              <a:t>我的父母及兩位弟弟一家信主禱告</a:t>
            </a:r>
            <a:r>
              <a:rPr lang="zh-TW" altLang="en-US" sz="2800" dirty="0">
                <a:latin typeface="+mn-ea"/>
              </a:rPr>
              <a:t>，求主向他們顯明祂的愛與救恩，使他們早日認識並跟隨主。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543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BC960-74EC-A525-2A90-AE6E5EED5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521" y="222210"/>
            <a:ext cx="9106896" cy="955964"/>
          </a:xfrm>
        </p:spPr>
        <p:txBody>
          <a:bodyPr>
            <a:normAutofit/>
          </a:bodyPr>
          <a:lstStyle/>
          <a:p>
            <a:r>
              <a:rPr lang="zh-TW" altLang="en-US" sz="4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決志信主 </a:t>
            </a:r>
            <a:r>
              <a:rPr lang="en-US" altLang="zh-TW" sz="4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(</a:t>
            </a:r>
            <a:r>
              <a:rPr lang="zh-TW" altLang="en-US" sz="4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外國進修</a:t>
            </a:r>
            <a:r>
              <a:rPr lang="en-US" altLang="zh-TW" sz="4800" b="1" i="0" dirty="0">
                <a:solidFill>
                  <a:srgbClr val="333333"/>
                </a:solidFill>
                <a:effectLst/>
                <a:latin typeface="Tahoma" panose="020B0604030504040204" pitchFamily="34" charset="0"/>
              </a:rPr>
              <a:t>)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79200A-8D04-C0DF-0BFD-FC676103E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38" y="1371600"/>
            <a:ext cx="10166447" cy="478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5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6F810-E0ED-5834-53CA-25CBE5535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2632F-5E50-8903-1BD5-B51DCC5FF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30" y="484963"/>
            <a:ext cx="10859979" cy="3494223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傳</a:t>
            </a:r>
            <a:r>
              <a:rPr lang="en-US" altLang="zh-TW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12:13	</a:t>
            </a:r>
            <a:r>
              <a:rPr lang="zh-TW" altLang="en-US" sz="5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這一切你都已聽見了，結論就是：</a:t>
            </a:r>
            <a:r>
              <a:rPr lang="zh-TW" altLang="en-US" sz="5400" b="1" dirty="0">
                <a:solidFill>
                  <a:srgbClr val="FF0000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要敬畏神，遵守他的誡命，這是每一個人的本分。</a:t>
            </a:r>
            <a:r>
              <a:rPr lang="en-US" altLang="zh-TW" sz="5400" dirty="0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(</a:t>
            </a:r>
            <a:r>
              <a:rPr lang="en-US" altLang="zh-TW" sz="5400" dirty="0" err="1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環球聖經譯本</a:t>
            </a:r>
            <a:r>
              <a:rPr lang="en-US" altLang="zh-TW" sz="5400" dirty="0">
                <a:solidFill>
                  <a:schemeClr val="tx1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)</a:t>
            </a:r>
            <a:endParaRPr lang="en-US" sz="5400" dirty="0">
              <a:solidFill>
                <a:schemeClr val="tx1"/>
              </a:solidFill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0817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7EAD8C3-C899-7BD3-6D8D-417054A0A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9845" y="874186"/>
            <a:ext cx="6794655" cy="42226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D64CD4-8352-B21E-640C-F68C8088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48" y="254460"/>
            <a:ext cx="10058400" cy="737632"/>
          </a:xfrm>
        </p:spPr>
        <p:txBody>
          <a:bodyPr>
            <a:noAutofit/>
          </a:bodyPr>
          <a:lstStyle/>
          <a:p>
            <a:r>
              <a:rPr lang="en-US" sz="4400" b="1" dirty="0" err="1"/>
              <a:t>工作的見證和事奉</a:t>
            </a:r>
            <a:endParaRPr lang="en-US" sz="4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7831B2-0530-C117-B5E7-DF50B19C1574}"/>
              </a:ext>
            </a:extLst>
          </p:cNvPr>
          <p:cNvSpPr txBox="1"/>
          <p:nvPr/>
        </p:nvSpPr>
        <p:spPr>
          <a:xfrm>
            <a:off x="263118" y="5096788"/>
            <a:ext cx="1166576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00000"/>
                </a:solidFill>
                <a:effectLst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pPr algn="ctr"/>
            <a:r>
              <a:rPr lang="zh-TW" altLang="en-US" sz="44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「凡在人面前認我的，我在我天上的父面前也必認他； 」（太</a:t>
            </a:r>
            <a:r>
              <a:rPr lang="en-US" altLang="zh-TW" sz="44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10:32</a:t>
            </a:r>
            <a:r>
              <a:rPr lang="zh-TW" altLang="en-US" sz="44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）</a:t>
            </a:r>
            <a:endParaRPr lang="en-US" altLang="zh-TW" sz="44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2026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F336A-7D8E-3962-CCA1-8A2BB9726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1594"/>
            <a:ext cx="10058400" cy="826977"/>
          </a:xfrm>
        </p:spPr>
        <p:txBody>
          <a:bodyPr/>
          <a:lstStyle/>
          <a:p>
            <a:r>
              <a:rPr lang="zh-HK" altLang="en-US" b="1" dirty="0"/>
              <a:t>失去信心、迷失 </a:t>
            </a:r>
            <a:r>
              <a:rPr lang="en-US" altLang="zh-HK" b="1" dirty="0"/>
              <a:t>!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9ED19F-F7F8-2B53-94A3-BC32ABD37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117" y="1193125"/>
            <a:ext cx="9056912" cy="541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03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50C49-5BEE-4929-90E1-C8C41981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4E3AF4-4D3F-7C5B-0599-FD70A9F48935}"/>
              </a:ext>
            </a:extLst>
          </p:cNvPr>
          <p:cNvSpPr txBox="1"/>
          <p:nvPr/>
        </p:nvSpPr>
        <p:spPr>
          <a:xfrm>
            <a:off x="470577" y="1434308"/>
            <a:ext cx="106392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00000"/>
                </a:solidFill>
                <a:effectLst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pPr algn="ctr"/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「若不是</a:t>
            </a:r>
            <a:r>
              <a:rPr lang="zh-TW" altLang="en-US" sz="4000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耶和華建造房屋</a:t>
            </a:r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，</a:t>
            </a:r>
            <a:endParaRPr lang="en-US" altLang="zh-TW" sz="40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  <a:p>
            <a:pPr algn="ctr"/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建造的人就</a:t>
            </a:r>
            <a:r>
              <a:rPr lang="zh-TW" altLang="en-US" sz="4000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枉然勞力</a:t>
            </a:r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。</a:t>
            </a:r>
            <a:endParaRPr lang="en-US" altLang="zh-TW" sz="40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  <a:p>
            <a:pPr algn="ctr"/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若不是</a:t>
            </a:r>
            <a:r>
              <a:rPr lang="zh-TW" altLang="en-US" sz="4000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耶和華看守城池</a:t>
            </a:r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，</a:t>
            </a:r>
            <a:endParaRPr lang="en-US" altLang="zh-TW" sz="4000" dirty="0">
              <a:latin typeface="Microsoft YaHei UI Light" panose="020B0502040204020203" pitchFamily="34" charset="-122"/>
              <a:ea typeface="Microsoft YaHei UI Light" panose="020B0502040204020203" pitchFamily="34" charset="-122"/>
            </a:endParaRPr>
          </a:p>
          <a:p>
            <a:pPr algn="ctr"/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看守的人就</a:t>
            </a:r>
            <a:r>
              <a:rPr lang="zh-TW" altLang="en-US" sz="4000" dirty="0">
                <a:solidFill>
                  <a:srgbClr val="FF0000"/>
                </a:solidFill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枉然儆醒</a:t>
            </a:r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。」 </a:t>
            </a:r>
            <a:r>
              <a:rPr lang="en-US" altLang="zh-TW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(</a:t>
            </a:r>
            <a:r>
              <a:rPr lang="zh-TW" altLang="en-US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詩篇</a:t>
            </a:r>
            <a:r>
              <a:rPr lang="en-US" altLang="zh-TW" sz="4000" dirty="0">
                <a:latin typeface="Microsoft YaHei UI Light" panose="020B0502040204020203" pitchFamily="34" charset="-122"/>
                <a:ea typeface="Microsoft YaHei UI Light" panose="020B0502040204020203" pitchFamily="34" charset="-122"/>
              </a:rPr>
              <a:t>127:1)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F9769E-CA26-7433-EC91-5A564AF17CAD}"/>
              </a:ext>
            </a:extLst>
          </p:cNvPr>
          <p:cNvSpPr txBox="1"/>
          <p:nvPr/>
        </p:nvSpPr>
        <p:spPr>
          <a:xfrm>
            <a:off x="547882" y="437208"/>
            <a:ext cx="1149613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HK" sz="5400" b="1" dirty="0">
                <a:solidFill>
                  <a:srgbClr val="000000"/>
                </a:solidFill>
                <a:effectLst/>
                <a:ea typeface="Microsoft JhengHei" panose="020B0604030504040204" pitchFamily="34" charset="-120"/>
                <a:cs typeface="Arial" panose="020B0604020202020204" pitchFamily="34" charset="0"/>
              </a:rPr>
              <a:t>在工作上深深體會神亦掌管一切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586442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41237-9D33-69A1-028C-4DAAD5FA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27" y="223543"/>
            <a:ext cx="10668064" cy="13746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2007年開始參加夏令營：</a:t>
            </a:r>
            <a:br>
              <a:rPr lang="en-US" dirty="0"/>
            </a:br>
            <a:r>
              <a:rPr lang="en-US" dirty="0" err="1"/>
              <a:t>休息</a:t>
            </a:r>
            <a:r>
              <a:rPr lang="en-US" dirty="0"/>
              <a:t>(</a:t>
            </a:r>
            <a:r>
              <a:rPr lang="en-US" dirty="0" err="1"/>
              <a:t>退修</a:t>
            </a:r>
            <a:r>
              <a:rPr lang="en-US" dirty="0"/>
              <a:t>)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 err="1">
                <a:sym typeface="Wingdings" panose="05000000000000000000" pitchFamily="2" charset="2"/>
              </a:rPr>
              <a:t>得力重新出發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39F41-9BF3-22B5-DE78-BF72DEA0D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86" y="1598210"/>
            <a:ext cx="9194484" cy="494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53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6120</TotalTime>
  <Words>1598</Words>
  <Application>Microsoft Office PowerPoint</Application>
  <PresentationFormat>寬螢幕</PresentationFormat>
  <Paragraphs>146</Paragraphs>
  <Slides>34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53" baseType="lpstr">
      <vt:lpstr>cwTeXMing</vt:lpstr>
      <vt:lpstr>Dream Avenue</vt:lpstr>
      <vt:lpstr>Microsoft JhengHei UI Light</vt:lpstr>
      <vt:lpstr>Microsoft YaHei UI</vt:lpstr>
      <vt:lpstr>Microsoft YaHei UI Light</vt:lpstr>
      <vt:lpstr>TT Wellingtons Italics</vt:lpstr>
      <vt:lpstr>新細明體</vt:lpstr>
      <vt:lpstr>Aptos</vt:lpstr>
      <vt:lpstr>Calibri</vt:lpstr>
      <vt:lpstr>Century Gothic</vt:lpstr>
      <vt:lpstr>DilleniaUPC</vt:lpstr>
      <vt:lpstr>Garamond</vt:lpstr>
      <vt:lpstr>Open Sans Light</vt:lpstr>
      <vt:lpstr>Roboto</vt:lpstr>
      <vt:lpstr>Tahoma</vt:lpstr>
      <vt:lpstr>Wingdings</vt:lpstr>
      <vt:lpstr>微軟正黑體</vt:lpstr>
      <vt:lpstr>微軟正黑體</vt:lpstr>
      <vt:lpstr>Savon</vt:lpstr>
      <vt:lpstr>深區聯合夏令營 宣教見證分享</vt:lpstr>
      <vt:lpstr>信主前的工作</vt:lpstr>
      <vt:lpstr>傳4: 4 「我看到：人一切的勞碌和各樣工作的成就，都是人彼此爭強好勝的結果。這也是虛空，也是捕風。」 (環球聖經譯本)</vt:lpstr>
      <vt:lpstr>決志信主 (外國進修)</vt:lpstr>
      <vt:lpstr>傳12:13 這一切你都已聽見了，結論就是：要敬畏神，遵守他的誡命，這是每一個人的本分。(環球聖經譯本)</vt:lpstr>
      <vt:lpstr>工作的見證和事奉</vt:lpstr>
      <vt:lpstr>失去信心、迷失 ! </vt:lpstr>
      <vt:lpstr>PowerPoint 簡報</vt:lpstr>
      <vt:lpstr>2007年開始參加夏令營： 休息(退修)得力重新出發</vt:lpstr>
      <vt:lpstr>耶穌進前來，對他們說：「天上地下所有的權柄都賜給我了。所以，你們要去，使萬民作我的門徒，奉父、子、聖靈的名給他們施洗，凡我所吩咐你們的，都教導他們遵守。看哪，我天天與你們同在，直到世代的終結。」 (太28:18-20)</vt:lpstr>
      <vt:lpstr>事奉的重要</vt:lpstr>
      <vt:lpstr>2015年讀神學的呼召</vt:lpstr>
      <vt:lpstr>讀聖經 認識神事奉神 腓4：19 「我的神必照他榮耀的豐富，在基督耶穌裡使你們一切所需用的都充足」。</vt:lpstr>
      <vt:lpstr>神沒有開路。 但成為教會執事！</vt:lpstr>
      <vt:lpstr>PowerPoint 簡報</vt:lpstr>
      <vt:lpstr>宣教的呼召: 2022 年港九培靈會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約15:16 不 是 你 們 揀 選 了 我 ， 是 我 揀 選 了 你 們 ， 並 且 分 派 你 們 去 結 果 子 ， 叫 你 們 的 果 子 常 存 ， 使 你 們 奉 我 的 名 ， 無 論 向 父 求 甚 麼 ， 他 就 賜 給 你 們 。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生活見證</dc:title>
  <dc:creator>Jennifer Chan</dc:creator>
  <cp:lastModifiedBy>SIU MING SIN</cp:lastModifiedBy>
  <cp:revision>153</cp:revision>
  <cp:lastPrinted>2026-05-31T08:18:04Z</cp:lastPrinted>
  <dcterms:created xsi:type="dcterms:W3CDTF">2018-04-17T00:22:47Z</dcterms:created>
  <dcterms:modified xsi:type="dcterms:W3CDTF">2026-07-28T09:04:11Z</dcterms:modified>
</cp:coreProperties>
</file>